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40"/>
  </p:notesMasterIdLst>
  <p:handoutMasterIdLst>
    <p:handoutMasterId r:id="rId41"/>
  </p:handoutMasterIdLst>
  <p:sldIdLst>
    <p:sldId id="257" r:id="rId2"/>
    <p:sldId id="29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p15:clr>
            <a:srgbClr val="A4A3A4"/>
          </p15:clr>
        </p15:guide>
        <p15:guide id="2" orient="horz" pos="708">
          <p15:clr>
            <a:srgbClr val="A4A3A4"/>
          </p15:clr>
        </p15:guide>
        <p15:guide id="3" pos="2549">
          <p15:clr>
            <a:srgbClr val="A4A3A4"/>
          </p15:clr>
        </p15:guide>
        <p15:guide id="4" pos="254">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64" y="411"/>
      </p:cViewPr>
      <p:guideLst>
        <p:guide orient="horz" pos="3861"/>
        <p:guide orient="horz" pos="708"/>
        <p:guide pos="2549"/>
        <p:guide pos="254"/>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184400" y="603250"/>
            <a:ext cx="2970213" cy="2227263"/>
          </a:xfrm>
          <a:ln/>
        </p:spPr>
      </p:sp>
      <p:sp>
        <p:nvSpPr>
          <p:cNvPr id="419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063771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2082800" y="627063"/>
            <a:ext cx="2924175" cy="2192337"/>
          </a:xfrm>
          <a:ln/>
        </p:spPr>
      </p:sp>
    </p:spTree>
    <p:extLst>
      <p:ext uri="{BB962C8B-B14F-4D97-AF65-F5344CB8AC3E}">
        <p14:creationId xmlns:p14="http://schemas.microsoft.com/office/powerpoint/2010/main" val="2395758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2082800" y="627063"/>
            <a:ext cx="2924175" cy="2192337"/>
          </a:xfrm>
          <a:ln/>
        </p:spPr>
      </p:sp>
    </p:spTree>
    <p:extLst>
      <p:ext uri="{BB962C8B-B14F-4D97-AF65-F5344CB8AC3E}">
        <p14:creationId xmlns:p14="http://schemas.microsoft.com/office/powerpoint/2010/main" val="1539707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082800" y="627063"/>
            <a:ext cx="2924175" cy="2192337"/>
          </a:xfrm>
          <a:ln/>
        </p:spPr>
      </p:sp>
    </p:spTree>
    <p:extLst>
      <p:ext uri="{BB962C8B-B14F-4D97-AF65-F5344CB8AC3E}">
        <p14:creationId xmlns:p14="http://schemas.microsoft.com/office/powerpoint/2010/main" val="3951687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2082800" y="627063"/>
            <a:ext cx="2924175" cy="2192337"/>
          </a:xfrm>
          <a:ln/>
        </p:spPr>
      </p:sp>
    </p:spTree>
    <p:extLst>
      <p:ext uri="{BB962C8B-B14F-4D97-AF65-F5344CB8AC3E}">
        <p14:creationId xmlns:p14="http://schemas.microsoft.com/office/powerpoint/2010/main" val="2370890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2184400" y="603250"/>
            <a:ext cx="2970213" cy="2227263"/>
          </a:xfrm>
          <a:ln/>
        </p:spPr>
      </p:sp>
      <p:sp>
        <p:nvSpPr>
          <p:cNvPr id="552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562356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2184400" y="603250"/>
            <a:ext cx="2970213" cy="2227263"/>
          </a:xfrm>
          <a:ln/>
        </p:spPr>
      </p:sp>
      <p:sp>
        <p:nvSpPr>
          <p:cNvPr id="563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1000"/>
              <a:t>A possible improvement for the student would be to plan for a slower review rate and compare the actual review rate to the plan review rate as a leading indicator to the potential quality of the code under review.</a:t>
            </a:r>
          </a:p>
          <a:p>
            <a:pPr eaLnBrk="1" hangingPunct="1"/>
            <a:endParaRPr lang="en-US"/>
          </a:p>
        </p:txBody>
      </p:sp>
    </p:spTree>
    <p:extLst>
      <p:ext uri="{BB962C8B-B14F-4D97-AF65-F5344CB8AC3E}">
        <p14:creationId xmlns:p14="http://schemas.microsoft.com/office/powerpoint/2010/main" val="1782012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2181225" y="603250"/>
            <a:ext cx="2952750" cy="2214563"/>
          </a:xfrm>
          <a:ln/>
        </p:spPr>
      </p:sp>
      <p:sp>
        <p:nvSpPr>
          <p:cNvPr id="57347" name="Rectangle 3"/>
          <p:cNvSpPr>
            <a:spLocks noGrp="1" noChangeArrowheads="1"/>
          </p:cNvSpPr>
          <p:nvPr>
            <p:ph type="body" idx="1"/>
          </p:nvPr>
        </p:nvSpPr>
        <p:spPr>
          <a:xfrm>
            <a:off x="973138" y="3059113"/>
            <a:ext cx="5368925" cy="58213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102720" tIns="51361" rIns="102720" bIns="51361"/>
          <a:lstStyle/>
          <a:p>
            <a:pPr eaLnBrk="1" hangingPunct="1"/>
            <a:endParaRPr lang="en-US"/>
          </a:p>
        </p:txBody>
      </p:sp>
    </p:spTree>
    <p:extLst>
      <p:ext uri="{BB962C8B-B14F-4D97-AF65-F5344CB8AC3E}">
        <p14:creationId xmlns:p14="http://schemas.microsoft.com/office/powerpoint/2010/main" val="225328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2279650" y="720725"/>
            <a:ext cx="2774950" cy="2081213"/>
          </a:xfrm>
          <a:ln/>
        </p:spPr>
      </p:sp>
      <p:sp>
        <p:nvSpPr>
          <p:cNvPr id="58371" name="Rectangle 3"/>
          <p:cNvSpPr>
            <a:spLocks noGrp="1" noChangeArrowheads="1"/>
          </p:cNvSpPr>
          <p:nvPr>
            <p:ph type="body" idx="1"/>
          </p:nvPr>
        </p:nvSpPr>
        <p:spPr>
          <a:xfrm>
            <a:off x="974725" y="3060700"/>
            <a:ext cx="5365750" cy="58197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187462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2290763" y="720725"/>
            <a:ext cx="2752725" cy="2063750"/>
          </a:xfrm>
          <a:ln/>
        </p:spPr>
      </p:sp>
      <p:sp>
        <p:nvSpPr>
          <p:cNvPr id="59395" name="Rectangle 3"/>
          <p:cNvSpPr>
            <a:spLocks noGrp="1" noChangeArrowheads="1"/>
          </p:cNvSpPr>
          <p:nvPr>
            <p:ph type="body" idx="1"/>
          </p:nvPr>
        </p:nvSpPr>
        <p:spPr>
          <a:xfrm>
            <a:off x="974725" y="3060700"/>
            <a:ext cx="5365750" cy="58197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38103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2300288" y="720725"/>
            <a:ext cx="2752725" cy="2063750"/>
          </a:xfrm>
          <a:ln/>
        </p:spPr>
      </p:sp>
      <p:sp>
        <p:nvSpPr>
          <p:cNvPr id="60419" name="Rectangle 3"/>
          <p:cNvSpPr>
            <a:spLocks noGrp="1" noChangeArrowheads="1"/>
          </p:cNvSpPr>
          <p:nvPr>
            <p:ph type="body" idx="1"/>
          </p:nvPr>
        </p:nvSpPr>
        <p:spPr>
          <a:xfrm>
            <a:off x="974725" y="3060700"/>
            <a:ext cx="5365750" cy="58197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070302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2184400" y="603250"/>
            <a:ext cx="2970213" cy="2227263"/>
          </a:xfrm>
          <a:ln/>
        </p:spPr>
      </p:sp>
      <p:sp>
        <p:nvSpPr>
          <p:cNvPr id="430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952136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2181225" y="601663"/>
            <a:ext cx="2959100" cy="2219325"/>
          </a:xfrm>
          <a:ln/>
        </p:spPr>
      </p:sp>
      <p:sp>
        <p:nvSpPr>
          <p:cNvPr id="61443" name="Rectangle 3"/>
          <p:cNvSpPr>
            <a:spLocks noGrp="1" noChangeArrowheads="1"/>
          </p:cNvSpPr>
          <p:nvPr>
            <p:ph type="body" idx="1"/>
          </p:nvPr>
        </p:nvSpPr>
        <p:spPr>
          <a:xfrm>
            <a:off x="1138238" y="3344863"/>
            <a:ext cx="4981575" cy="54895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7951" tIns="49865" rIns="97951" bIns="49865"/>
          <a:lstStyle/>
          <a:p>
            <a:pPr eaLnBrk="1" hangingPunct="1">
              <a:lnSpc>
                <a:spcPct val="100000"/>
              </a:lnSpc>
              <a:spcBef>
                <a:spcPct val="0"/>
              </a:spcBef>
            </a:pPr>
            <a:endParaRPr lang="en-US"/>
          </a:p>
        </p:txBody>
      </p:sp>
    </p:spTree>
    <p:extLst>
      <p:ext uri="{BB962C8B-B14F-4D97-AF65-F5344CB8AC3E}">
        <p14:creationId xmlns:p14="http://schemas.microsoft.com/office/powerpoint/2010/main" val="1450365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2278063" y="720725"/>
            <a:ext cx="2776537" cy="2081213"/>
          </a:xfrm>
          <a:ln/>
        </p:spPr>
      </p:sp>
      <p:sp>
        <p:nvSpPr>
          <p:cNvPr id="62467" name="Rectangle 3"/>
          <p:cNvSpPr>
            <a:spLocks noGrp="1" noChangeArrowheads="1"/>
          </p:cNvSpPr>
          <p:nvPr>
            <p:ph type="body" idx="1"/>
          </p:nvPr>
        </p:nvSpPr>
        <p:spPr>
          <a:xfrm>
            <a:off x="974725" y="3060700"/>
            <a:ext cx="5365750" cy="58197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598944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2270125" y="720725"/>
            <a:ext cx="2798763" cy="2098675"/>
          </a:xfrm>
          <a:ln/>
        </p:spPr>
      </p:sp>
      <p:sp>
        <p:nvSpPr>
          <p:cNvPr id="63491" name="Rectangle 3"/>
          <p:cNvSpPr>
            <a:spLocks noGrp="1" noChangeArrowheads="1"/>
          </p:cNvSpPr>
          <p:nvPr>
            <p:ph type="body" idx="1"/>
          </p:nvPr>
        </p:nvSpPr>
        <p:spPr>
          <a:xfrm>
            <a:off x="976313" y="3059113"/>
            <a:ext cx="5362575" cy="58213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465138" lvl="1" defTabSz="931863" eaLnBrk="1" hangingPunct="1"/>
            <a:endParaRPr lang="en-US" i="1">
              <a:latin typeface="Times New Roman" charset="0"/>
            </a:endParaRPr>
          </a:p>
        </p:txBody>
      </p:sp>
    </p:spTree>
    <p:extLst>
      <p:ext uri="{BB962C8B-B14F-4D97-AF65-F5344CB8AC3E}">
        <p14:creationId xmlns:p14="http://schemas.microsoft.com/office/powerpoint/2010/main" val="331255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2260600" y="720725"/>
            <a:ext cx="2798763" cy="2098675"/>
          </a:xfrm>
          <a:ln/>
        </p:spPr>
      </p:sp>
      <p:sp>
        <p:nvSpPr>
          <p:cNvPr id="64515" name="Rectangle 3"/>
          <p:cNvSpPr>
            <a:spLocks noGrp="1" noChangeArrowheads="1"/>
          </p:cNvSpPr>
          <p:nvPr>
            <p:ph type="body" idx="1"/>
          </p:nvPr>
        </p:nvSpPr>
        <p:spPr>
          <a:xfrm>
            <a:off x="976313" y="3059113"/>
            <a:ext cx="5362575" cy="58213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465138" lvl="1" defTabSz="931863" eaLnBrk="1" hangingPunct="1"/>
            <a:endParaRPr lang="en-US" i="1">
              <a:latin typeface="Times New Roman" charset="0"/>
            </a:endParaRPr>
          </a:p>
        </p:txBody>
      </p:sp>
    </p:spTree>
    <p:extLst>
      <p:ext uri="{BB962C8B-B14F-4D97-AF65-F5344CB8AC3E}">
        <p14:creationId xmlns:p14="http://schemas.microsoft.com/office/powerpoint/2010/main" val="2889266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2270125" y="720725"/>
            <a:ext cx="2797175" cy="2098675"/>
          </a:xfrm>
          <a:ln/>
        </p:spPr>
      </p:sp>
      <p:sp>
        <p:nvSpPr>
          <p:cNvPr id="65539" name="Rectangle 3"/>
          <p:cNvSpPr>
            <a:spLocks noGrp="1" noChangeArrowheads="1"/>
          </p:cNvSpPr>
          <p:nvPr>
            <p:ph type="body" idx="1"/>
          </p:nvPr>
        </p:nvSpPr>
        <p:spPr>
          <a:xfrm>
            <a:off x="976313" y="3059113"/>
            <a:ext cx="5362575" cy="58213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465138" lvl="1" defTabSz="931863" eaLnBrk="1" hangingPunct="1"/>
            <a:endParaRPr lang="en-US" i="1">
              <a:latin typeface="Times New Roman" charset="0"/>
            </a:endParaRPr>
          </a:p>
        </p:txBody>
      </p:sp>
    </p:spTree>
    <p:extLst>
      <p:ext uri="{BB962C8B-B14F-4D97-AF65-F5344CB8AC3E}">
        <p14:creationId xmlns:p14="http://schemas.microsoft.com/office/powerpoint/2010/main" val="27857894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2184400" y="603250"/>
            <a:ext cx="2970213" cy="2227263"/>
          </a:xfrm>
          <a:ln/>
        </p:spPr>
      </p:sp>
      <p:sp>
        <p:nvSpPr>
          <p:cNvPr id="665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5663575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2184400" y="603250"/>
            <a:ext cx="2970213" cy="2227263"/>
          </a:xfrm>
          <a:ln/>
        </p:spPr>
      </p:sp>
      <p:sp>
        <p:nvSpPr>
          <p:cNvPr id="675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75826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2184400" y="603250"/>
            <a:ext cx="2970213" cy="2227263"/>
          </a:xfrm>
          <a:ln/>
        </p:spPr>
      </p:sp>
      <p:sp>
        <p:nvSpPr>
          <p:cNvPr id="6861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979090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2184400" y="603250"/>
            <a:ext cx="2970213" cy="2227263"/>
          </a:xfrm>
          <a:ln/>
        </p:spPr>
      </p:sp>
      <p:sp>
        <p:nvSpPr>
          <p:cNvPr id="696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28041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xfrm>
            <a:off x="2184400" y="603250"/>
            <a:ext cx="2970213" cy="2227263"/>
          </a:xfrm>
          <a:ln/>
        </p:spPr>
      </p:sp>
      <p:sp>
        <p:nvSpPr>
          <p:cNvPr id="7065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98202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2184400" y="603250"/>
            <a:ext cx="2970213" cy="2227263"/>
          </a:xfrm>
          <a:ln/>
        </p:spPr>
      </p:sp>
      <p:sp>
        <p:nvSpPr>
          <p:cNvPr id="440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Briefly refresh the students</a:t>
            </a:r>
            <a:r>
              <a:rPr lang="ja-JP" altLang="en-US"/>
              <a:t>’</a:t>
            </a:r>
            <a:r>
              <a:rPr lang="en-US"/>
              <a:t> memory about these topics</a:t>
            </a:r>
          </a:p>
        </p:txBody>
      </p:sp>
    </p:spTree>
    <p:extLst>
      <p:ext uri="{BB962C8B-B14F-4D97-AF65-F5344CB8AC3E}">
        <p14:creationId xmlns:p14="http://schemas.microsoft.com/office/powerpoint/2010/main" val="34516169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xfrm>
            <a:off x="2184400" y="603250"/>
            <a:ext cx="2970213" cy="2227263"/>
          </a:xfrm>
          <a:ln/>
        </p:spPr>
      </p:sp>
      <p:sp>
        <p:nvSpPr>
          <p:cNvPr id="716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54668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2184400" y="603250"/>
            <a:ext cx="2970213" cy="2227263"/>
          </a:xfrm>
          <a:ln/>
        </p:spPr>
      </p:sp>
      <p:sp>
        <p:nvSpPr>
          <p:cNvPr id="727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3598367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xfrm>
            <a:off x="2184400" y="603250"/>
            <a:ext cx="2970213" cy="2227263"/>
          </a:xfrm>
          <a:ln/>
        </p:spPr>
      </p:sp>
      <p:sp>
        <p:nvSpPr>
          <p:cNvPr id="737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304856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2184400" y="603250"/>
            <a:ext cx="2970213" cy="2227263"/>
          </a:xfrm>
          <a:ln/>
        </p:spPr>
      </p:sp>
      <p:sp>
        <p:nvSpPr>
          <p:cNvPr id="747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077770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2184400" y="603250"/>
            <a:ext cx="2970213" cy="2227263"/>
          </a:xfrm>
          <a:ln/>
        </p:spPr>
      </p:sp>
      <p:sp>
        <p:nvSpPr>
          <p:cNvPr id="757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5026145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xfrm>
            <a:off x="2184400" y="603250"/>
            <a:ext cx="2970213" cy="2227263"/>
          </a:xfrm>
          <a:ln/>
        </p:spPr>
      </p:sp>
      <p:sp>
        <p:nvSpPr>
          <p:cNvPr id="7680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618417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2184400" y="603250"/>
            <a:ext cx="2970213" cy="2227263"/>
          </a:xfrm>
          <a:ln/>
        </p:spPr>
      </p:sp>
      <p:sp>
        <p:nvSpPr>
          <p:cNvPr id="778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089877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2265363" y="720725"/>
            <a:ext cx="2801937" cy="2100263"/>
          </a:xfrm>
          <a:ln/>
        </p:spPr>
      </p:sp>
      <p:sp>
        <p:nvSpPr>
          <p:cNvPr id="78851" name="Rectangle 3"/>
          <p:cNvSpPr>
            <a:spLocks noGrp="1" noChangeArrowheads="1"/>
          </p:cNvSpPr>
          <p:nvPr>
            <p:ph type="body" idx="1"/>
          </p:nvPr>
        </p:nvSpPr>
        <p:spPr>
          <a:xfrm>
            <a:off x="401638" y="3130550"/>
            <a:ext cx="6511925" cy="57499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583077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2184400" y="603250"/>
            <a:ext cx="2970213" cy="2227263"/>
          </a:xfrm>
          <a:ln/>
        </p:spPr>
      </p:sp>
      <p:sp>
        <p:nvSpPr>
          <p:cNvPr id="450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96013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2184400" y="603250"/>
            <a:ext cx="2970213" cy="2227263"/>
          </a:xfrm>
          <a:ln/>
        </p:spPr>
      </p:sp>
      <p:sp>
        <p:nvSpPr>
          <p:cNvPr id="460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Summarize the points they need to build a quality plan and track to it.</a:t>
            </a:r>
          </a:p>
        </p:txBody>
      </p:sp>
    </p:spTree>
    <p:extLst>
      <p:ext uri="{BB962C8B-B14F-4D97-AF65-F5344CB8AC3E}">
        <p14:creationId xmlns:p14="http://schemas.microsoft.com/office/powerpoint/2010/main" val="2312486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2184400" y="603250"/>
            <a:ext cx="2970213" cy="2227263"/>
          </a:xfrm>
          <a:ln/>
        </p:spPr>
      </p:sp>
      <p:sp>
        <p:nvSpPr>
          <p:cNvPr id="471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984687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2184400" y="603250"/>
            <a:ext cx="2970213" cy="2227263"/>
          </a:xfrm>
          <a:ln/>
        </p:spPr>
      </p:sp>
      <p:sp>
        <p:nvSpPr>
          <p:cNvPr id="481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1758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2184400" y="603250"/>
            <a:ext cx="2970213" cy="2227263"/>
          </a:xfrm>
          <a:ln/>
        </p:spPr>
      </p:sp>
      <p:sp>
        <p:nvSpPr>
          <p:cNvPr id="491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48625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2082800" y="627063"/>
            <a:ext cx="2924175" cy="2192337"/>
          </a:xfrm>
          <a:ln/>
        </p:spPr>
      </p:sp>
    </p:spTree>
    <p:extLst>
      <p:ext uri="{BB962C8B-B14F-4D97-AF65-F5344CB8AC3E}">
        <p14:creationId xmlns:p14="http://schemas.microsoft.com/office/powerpoint/2010/main" val="8571920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42228056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980434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198447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83916000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989873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5459338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2900732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7390774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5328028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901524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6594291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194753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63524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390132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9225532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26595823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 Id="rId9" Type="http://schemas.openxmlformats.org/officeDocument/2006/relationships/image" Target="../media/image23.wmf"/></Relationships>
</file>

<file path=ppt/slides/_rels/slide2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t>
            </a:r>
            <a:r>
              <a:rPr lang="en-US" sz="2000" dirty="0" smtClean="0">
                <a:latin typeface="Arial" charset="0"/>
              </a:rPr>
              <a:t>Advanced</a:t>
            </a:r>
            <a:r>
              <a:rPr lang="en-US" dirty="0">
                <a:latin typeface="Arial" charset="0"/>
              </a:rPr>
              <a:t/>
            </a:r>
            <a:br>
              <a:rPr lang="en-US" dirty="0">
                <a:latin typeface="Arial" charset="0"/>
              </a:rPr>
            </a:br>
            <a:r>
              <a:rPr lang="en-US" dirty="0">
                <a:latin typeface="Arial" charset="0"/>
              </a:rPr>
              <a:t>Planning and Tracking Quality </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52388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Potential Control Parameters</a:t>
            </a:r>
            <a:endParaRPr lang="en-US"/>
          </a:p>
        </p:txBody>
      </p:sp>
      <p:sp>
        <p:nvSpPr>
          <p:cNvPr id="11267" name="Rectangle 3"/>
          <p:cNvSpPr>
            <a:spLocks noGrp="1" noChangeArrowheads="1"/>
          </p:cNvSpPr>
          <p:nvPr>
            <p:ph idx="1"/>
          </p:nvPr>
        </p:nvSpPr>
        <p:spPr/>
        <p:txBody>
          <a:bodyPr/>
          <a:lstStyle/>
          <a:p>
            <a:r>
              <a:rPr lang="en-US" dirty="0" smtClean="0"/>
              <a:t>To be useful, process control measures must be available during the process.  Examples are</a:t>
            </a:r>
          </a:p>
          <a:p>
            <a:pPr lvl="1"/>
            <a:r>
              <a:rPr lang="en-US" dirty="0" smtClean="0"/>
              <a:t>size units reviewed per hour</a:t>
            </a:r>
          </a:p>
          <a:p>
            <a:pPr lvl="1"/>
            <a:r>
              <a:rPr lang="en-US" dirty="0" smtClean="0"/>
              <a:t>defects found per hour</a:t>
            </a:r>
          </a:p>
          <a:p>
            <a:pPr lvl="1"/>
            <a:r>
              <a:rPr lang="en-US" dirty="0" smtClean="0"/>
              <a:t>defects found per size unit</a:t>
            </a:r>
          </a:p>
          <a:p>
            <a:endParaRPr lang="en-US" dirty="0" smtClean="0"/>
          </a:p>
          <a:p>
            <a:r>
              <a:rPr lang="en-US" dirty="0" smtClean="0"/>
              <a:t>While no control parameter directly correlates with phase yield, review rate is the most useful control parameter.</a:t>
            </a:r>
          </a:p>
          <a:p>
            <a:endParaRPr lang="en-US" dirty="0" smtClean="0"/>
          </a:p>
          <a:p>
            <a:r>
              <a:rPr lang="en-US" dirty="0" smtClean="0"/>
              <a:t>Review rate is the parameter used in the PSP.</a:t>
            </a:r>
            <a:endParaRPr lang="en-US" dirty="0"/>
          </a:p>
        </p:txBody>
      </p:sp>
    </p:spTree>
    <p:extLst>
      <p:ext uri="{BB962C8B-B14F-4D97-AF65-F5344CB8AC3E}">
        <p14:creationId xmlns:p14="http://schemas.microsoft.com/office/powerpoint/2010/main" val="2427304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Yield Estimates</a:t>
            </a:r>
            <a:endParaRPr lang="en-US"/>
          </a:p>
        </p:txBody>
      </p:sp>
      <p:sp>
        <p:nvSpPr>
          <p:cNvPr id="12291" name="Rectangle 3"/>
          <p:cNvSpPr>
            <a:spLocks noGrp="1" noChangeArrowheads="1"/>
          </p:cNvSpPr>
          <p:nvPr>
            <p:ph idx="1"/>
          </p:nvPr>
        </p:nvSpPr>
        <p:spPr/>
        <p:txBody>
          <a:bodyPr/>
          <a:lstStyle/>
          <a:p>
            <a:r>
              <a:rPr lang="en-US" smtClean="0"/>
              <a:t>Yield can be estimated but not precisely calculated until all defects have been found through test and product use. </a:t>
            </a:r>
          </a:p>
          <a:p>
            <a:endParaRPr lang="en-US" smtClean="0"/>
          </a:p>
          <a:p>
            <a:r>
              <a:rPr lang="en-US" smtClean="0"/>
              <a:t>Yield measures are most useful when the developers and testers record all of the defects.</a:t>
            </a:r>
          </a:p>
          <a:p>
            <a:pPr lvl="1"/>
            <a:r>
              <a:rPr lang="en-US" smtClean="0"/>
              <a:t>design and code review defects</a:t>
            </a:r>
          </a:p>
          <a:p>
            <a:pPr lvl="1"/>
            <a:r>
              <a:rPr lang="en-US" smtClean="0"/>
              <a:t>compile defects</a:t>
            </a:r>
          </a:p>
          <a:p>
            <a:pPr lvl="1"/>
            <a:r>
              <a:rPr lang="en-US" smtClean="0"/>
              <a:t>test defects</a:t>
            </a:r>
          </a:p>
          <a:p>
            <a:endParaRPr lang="en-US" smtClean="0"/>
          </a:p>
          <a:p>
            <a:r>
              <a:rPr lang="en-US" smtClean="0"/>
              <a:t>By using process-control measures, you are more likely to do high-yield reviews.</a:t>
            </a:r>
            <a:endParaRPr lang="en-US"/>
          </a:p>
        </p:txBody>
      </p:sp>
    </p:spTree>
    <p:extLst>
      <p:ext uri="{BB962C8B-B14F-4D97-AF65-F5344CB8AC3E}">
        <p14:creationId xmlns:p14="http://schemas.microsoft.com/office/powerpoint/2010/main" val="2072098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7367587" cy="5005388"/>
          </a:xfrm>
          <a:prstGeom prst="rect">
            <a:avLst/>
          </a:prstGeom>
          <a:noFill/>
          <a:ln w="12700">
            <a:solidFill>
              <a:srgbClr val="333333"/>
            </a:solidFill>
            <a:miter lim="800000"/>
            <a:headEnd/>
            <a:tailEnd/>
          </a:ln>
          <a:extLst>
            <a:ext uri="{909E8E84-426E-40dd-AFC4-6F175D3DCCD1}">
              <a14:hiddenFill xmlns="" xmlns:a14="http://schemas.microsoft.com/office/drawing/2010/main">
                <a:solidFill>
                  <a:srgbClr val="FFFFFF"/>
                </a:solidFill>
              </a14:hiddenFill>
            </a:ext>
          </a:extLst>
        </p:spPr>
      </p:pic>
      <p:sp>
        <p:nvSpPr>
          <p:cNvPr id="13315" name="Rectangle 3"/>
          <p:cNvSpPr>
            <a:spLocks noGrp="1" noChangeArrowheads="1"/>
          </p:cNvSpPr>
          <p:nvPr>
            <p:ph type="title"/>
          </p:nvPr>
        </p:nvSpPr>
        <p:spPr/>
        <p:txBody>
          <a:bodyPr>
            <a:normAutofit/>
          </a:bodyPr>
          <a:lstStyle/>
          <a:p>
            <a:pPr eaLnBrk="1" hangingPunct="1"/>
            <a:r>
              <a:rPr lang="en-US">
                <a:latin typeface="Arial" charset="0"/>
              </a:rPr>
              <a:t>Yield versus Review Rate -1</a:t>
            </a:r>
          </a:p>
        </p:txBody>
      </p:sp>
    </p:spTree>
    <p:extLst>
      <p:ext uri="{BB962C8B-B14F-4D97-AF65-F5344CB8AC3E}">
        <p14:creationId xmlns:p14="http://schemas.microsoft.com/office/powerpoint/2010/main" val="2479245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a:latin typeface="Arial" charset="0"/>
              </a:rPr>
              <a:t>Yield versus Review Rate -2</a:t>
            </a:r>
          </a:p>
        </p:txBody>
      </p:sp>
      <p:pic>
        <p:nvPicPr>
          <p:cNvPr id="14339" name="Picture 3" descr="s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913" y="1045137"/>
            <a:ext cx="8510587" cy="50842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7439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Yield versus Review Rate -3</a:t>
            </a:r>
            <a:endParaRPr lang="en-US"/>
          </a:p>
        </p:txBody>
      </p:sp>
      <p:sp>
        <p:nvSpPr>
          <p:cNvPr id="15363" name="Rectangle 3"/>
          <p:cNvSpPr>
            <a:spLocks noGrp="1" noChangeArrowheads="1"/>
          </p:cNvSpPr>
          <p:nvPr>
            <p:ph idx="1"/>
          </p:nvPr>
        </p:nvSpPr>
        <p:spPr/>
        <p:txBody>
          <a:bodyPr/>
          <a:lstStyle/>
          <a:p>
            <a:r>
              <a:rPr lang="en-US" smtClean="0"/>
              <a:t>While there is considerable variation, higher rates generally give lower-yield reviews.</a:t>
            </a:r>
          </a:p>
          <a:p>
            <a:endParaRPr lang="en-US" smtClean="0"/>
          </a:p>
          <a:p>
            <a:r>
              <a:rPr lang="en-US" smtClean="0"/>
              <a:t>The PSP suggests the following upper limits for review rates:</a:t>
            </a:r>
          </a:p>
          <a:p>
            <a:pPr lvl="1"/>
            <a:r>
              <a:rPr lang="en-US" smtClean="0"/>
              <a:t>code (using the LOC measure): 200 LOC/hour</a:t>
            </a:r>
          </a:p>
          <a:p>
            <a:pPr lvl="1"/>
            <a:r>
              <a:rPr lang="en-US" smtClean="0"/>
              <a:t>documents: 4 pages/hour</a:t>
            </a:r>
          </a:p>
          <a:p>
            <a:pPr lvl="1"/>
            <a:r>
              <a:rPr lang="en-US" smtClean="0"/>
              <a:t>other measures: develop from your personal review data</a:t>
            </a:r>
            <a:endParaRPr lang="en-US"/>
          </a:p>
        </p:txBody>
      </p:sp>
    </p:spTree>
    <p:extLst>
      <p:ext uri="{BB962C8B-B14F-4D97-AF65-F5344CB8AC3E}">
        <p14:creationId xmlns:p14="http://schemas.microsoft.com/office/powerpoint/2010/main" val="2667782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r>
              <a:rPr lang="en-US" dirty="0">
                <a:latin typeface="Arial" charset="0"/>
              </a:rPr>
              <a:t>So </a:t>
            </a:r>
            <a:r>
              <a:rPr lang="en-US" dirty="0" smtClean="0">
                <a:latin typeface="Arial" charset="0"/>
              </a:rPr>
              <a:t>let</a:t>
            </a:r>
            <a:r>
              <a:rPr lang="ja-JP" altLang="en-US" dirty="0" smtClean="0">
                <a:latin typeface="Arial" charset="0"/>
              </a:rPr>
              <a:t>’</a:t>
            </a:r>
            <a:r>
              <a:rPr lang="en-US" dirty="0" smtClean="0">
                <a:latin typeface="Arial" charset="0"/>
              </a:rPr>
              <a:t>s </a:t>
            </a:r>
            <a:r>
              <a:rPr lang="en-US" dirty="0">
                <a:latin typeface="Arial" charset="0"/>
              </a:rPr>
              <a:t>revisit our student</a:t>
            </a:r>
            <a:r>
              <a:rPr lang="ja-JP" altLang="en-US" dirty="0">
                <a:latin typeface="Arial" charset="0"/>
              </a:rPr>
              <a:t>’</a:t>
            </a:r>
            <a:r>
              <a:rPr lang="en-US" dirty="0">
                <a:latin typeface="Arial" charset="0"/>
              </a:rPr>
              <a:t>s data</a:t>
            </a:r>
          </a:p>
        </p:txBody>
      </p:sp>
      <p:sp>
        <p:nvSpPr>
          <p:cNvPr id="3" name="Content Placeholder 2"/>
          <p:cNvSpPr>
            <a:spLocks noGrp="1"/>
          </p:cNvSpPr>
          <p:nvPr>
            <p:ph sz="half" idx="1"/>
          </p:nvPr>
        </p:nvSpPr>
        <p:spPr/>
        <p:txBody>
          <a:bodyPr/>
          <a:lstStyle/>
          <a:p>
            <a:r>
              <a:rPr lang="en-US" dirty="0">
                <a:latin typeface="Arial" charset="0"/>
              </a:rPr>
              <a:t>Recall that the student</a:t>
            </a:r>
            <a:r>
              <a:rPr lang="ja-JP" altLang="en-US" dirty="0">
                <a:latin typeface="Arial" charset="0"/>
              </a:rPr>
              <a:t>’</a:t>
            </a:r>
            <a:r>
              <a:rPr lang="en-US" dirty="0">
                <a:latin typeface="Arial" charset="0"/>
              </a:rPr>
              <a:t>s </a:t>
            </a:r>
            <a:r>
              <a:rPr lang="en-US" dirty="0" smtClean="0">
                <a:latin typeface="Arial" charset="0"/>
              </a:rPr>
              <a:t/>
            </a:r>
            <a:br>
              <a:rPr lang="en-US" dirty="0" smtClean="0">
                <a:latin typeface="Arial" charset="0"/>
              </a:rPr>
            </a:br>
            <a:r>
              <a:rPr lang="en-US" dirty="0" smtClean="0">
                <a:latin typeface="Arial" charset="0"/>
              </a:rPr>
              <a:t>data </a:t>
            </a:r>
            <a:r>
              <a:rPr lang="en-US" dirty="0">
                <a:latin typeface="Arial" charset="0"/>
              </a:rPr>
              <a:t>indicated a low process yield of 50% and a goal was </a:t>
            </a:r>
            <a:r>
              <a:rPr lang="en-US" dirty="0" smtClean="0">
                <a:latin typeface="Arial" charset="0"/>
              </a:rPr>
              <a:t/>
            </a:r>
            <a:br>
              <a:rPr lang="en-US" dirty="0" smtClean="0">
                <a:latin typeface="Arial" charset="0"/>
              </a:rPr>
            </a:br>
            <a:r>
              <a:rPr lang="en-US" dirty="0" smtClean="0">
                <a:latin typeface="Arial" charset="0"/>
              </a:rPr>
              <a:t>set </a:t>
            </a:r>
            <a:r>
              <a:rPr lang="en-US" dirty="0">
                <a:latin typeface="Arial" charset="0"/>
              </a:rPr>
              <a:t>to increase the process yield to 60%.</a:t>
            </a:r>
          </a:p>
          <a:p>
            <a:r>
              <a:rPr lang="en-US" dirty="0">
                <a:latin typeface="Arial" charset="0"/>
              </a:rPr>
              <a:t>Also, recall the code review yield was </a:t>
            </a:r>
            <a:r>
              <a:rPr lang="en-US" dirty="0" smtClean="0">
                <a:latin typeface="Arial" charset="0"/>
              </a:rPr>
              <a:t>only </a:t>
            </a:r>
            <a:r>
              <a:rPr lang="en-US" dirty="0">
                <a:latin typeface="Arial" charset="0"/>
              </a:rPr>
              <a:t>37.5%</a:t>
            </a:r>
            <a:r>
              <a:rPr lang="en-US" dirty="0" smtClean="0">
                <a:latin typeface="Arial" charset="0"/>
              </a:rPr>
              <a:t>.</a:t>
            </a:r>
            <a:endParaRPr lang="en-US" dirty="0">
              <a:latin typeface="Arial"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687133164"/>
              </p:ext>
            </p:extLst>
          </p:nvPr>
        </p:nvGraphicFramePr>
        <p:xfrm>
          <a:off x="388938" y="1123951"/>
          <a:ext cx="3869298" cy="3120928"/>
        </p:xfrm>
        <a:graphic>
          <a:graphicData uri="http://schemas.openxmlformats.org/drawingml/2006/table">
            <a:tbl>
              <a:tblPr/>
              <a:tblGrid>
                <a:gridCol w="1893486"/>
                <a:gridCol w="987906"/>
                <a:gridCol w="987906"/>
              </a:tblGrid>
              <a:tr h="851160">
                <a:tc>
                  <a:txBody>
                    <a:bodyPr/>
                    <a:lstStyle/>
                    <a:p>
                      <a:pPr algn="l" fontAlgn="b"/>
                      <a:r>
                        <a:rPr lang="en-US" sz="1600" b="1" i="0" u="none" strike="noStrike" baseline="0" dirty="0">
                          <a:latin typeface="Arial"/>
                        </a:rPr>
                        <a:t>Phase</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baseline="0">
                          <a:latin typeface="Arial"/>
                        </a:rPr>
                        <a:t>Current Phase Yield</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baseline="0">
                          <a:latin typeface="Arial"/>
                        </a:rPr>
                        <a:t>Desired Phase Yield</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Planning</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Detailed Design</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dirty="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DLD Review</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60.00%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60.00%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Code</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5.88%</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5.88%</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Code Review</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37.50%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50.00%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Compile</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dirty="0">
                          <a:latin typeface="Arial"/>
                        </a:rPr>
                        <a:t>50.00%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50.00%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Unit Test</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100.00%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100.00%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721">
                <a:tc>
                  <a:txBody>
                    <a:bodyPr/>
                    <a:lstStyle/>
                    <a:p>
                      <a:pPr algn="l" fontAlgn="b"/>
                      <a:r>
                        <a:rPr lang="en-US" sz="1600" b="0" i="0" u="none" strike="noStrike" baseline="0">
                          <a:latin typeface="Arial"/>
                        </a:rPr>
                        <a:t>PM</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baseline="0" dirty="0">
                          <a:latin typeface="Arial"/>
                        </a:rPr>
                        <a:t>0.00%</a:t>
                      </a:r>
                    </a:p>
                  </a:txBody>
                  <a:tcPr marL="8614" marR="8614" marT="86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6430" name="Picture 5" descr="C:\Documents and Settings\tchick\Local Settings\Temporary Internet Files\Content.IE5\6TCFAPSX\MCBD07569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9001" y="4430713"/>
            <a:ext cx="2200275" cy="169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9496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Review Rate versus Yield</a:t>
            </a:r>
            <a:endParaRPr lang="en-US"/>
          </a:p>
        </p:txBody>
      </p:sp>
      <p:sp>
        <p:nvSpPr>
          <p:cNvPr id="6" name="Content Placeholder 5"/>
          <p:cNvSpPr>
            <a:spLocks noGrp="1"/>
          </p:cNvSpPr>
          <p:nvPr>
            <p:ph sz="half" idx="1"/>
          </p:nvPr>
        </p:nvSpPr>
        <p:spPr/>
        <p:txBody>
          <a:bodyPr/>
          <a:lstStyle/>
          <a:p>
            <a:pPr>
              <a:spcBef>
                <a:spcPts val="0"/>
              </a:spcBef>
              <a:spcAft>
                <a:spcPts val="1200"/>
              </a:spcAft>
            </a:pPr>
            <a:r>
              <a:rPr lang="en-US" dirty="0"/>
              <a:t>The previous graphs showed that the slower the review, the higher the yield.</a:t>
            </a:r>
          </a:p>
          <a:p>
            <a:pPr>
              <a:spcBef>
                <a:spcPts val="0"/>
              </a:spcBef>
              <a:spcAft>
                <a:spcPts val="1200"/>
              </a:spcAft>
            </a:pPr>
            <a:r>
              <a:rPr lang="en-US" dirty="0"/>
              <a:t>The student</a:t>
            </a:r>
            <a:r>
              <a:rPr lang="ja-JP" altLang="en-US" dirty="0"/>
              <a:t>’</a:t>
            </a:r>
            <a:r>
              <a:rPr lang="en-US" dirty="0"/>
              <a:t>s data shows that very high code review rates resulted in a poor yield</a:t>
            </a:r>
          </a:p>
          <a:p>
            <a:pPr>
              <a:spcBef>
                <a:spcPts val="0"/>
              </a:spcBef>
              <a:spcAft>
                <a:spcPts val="1200"/>
              </a:spcAft>
            </a:pPr>
            <a:r>
              <a:rPr lang="en-US" dirty="0"/>
              <a:t>What conclusion would you draw</a:t>
            </a:r>
            <a:r>
              <a:rPr lang="en-US" dirty="0" smtClean="0"/>
              <a:t>?</a:t>
            </a:r>
            <a:endParaRPr lang="en-US" dirty="0"/>
          </a:p>
        </p:txBody>
      </p:sp>
      <p:pic>
        <p:nvPicPr>
          <p:cNvPr id="1741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055689"/>
            <a:ext cx="4126691" cy="2365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76" y="3554419"/>
            <a:ext cx="4119753" cy="2425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0027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96913" y="882650"/>
            <a:ext cx="7794625" cy="5903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a:lstStyle/>
          <a:p>
            <a:endParaRPr lang="en-US"/>
          </a:p>
        </p:txBody>
      </p:sp>
      <p:sp>
        <p:nvSpPr>
          <p:cNvPr id="18435" name="Line 3"/>
          <p:cNvSpPr>
            <a:spLocks noChangeShapeType="1"/>
          </p:cNvSpPr>
          <p:nvPr/>
        </p:nvSpPr>
        <p:spPr bwMode="auto">
          <a:xfrm>
            <a:off x="4576763" y="3751263"/>
            <a:ext cx="1587" cy="317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36" name="Line 4"/>
          <p:cNvSpPr>
            <a:spLocks noChangeShapeType="1"/>
          </p:cNvSpPr>
          <p:nvPr/>
        </p:nvSpPr>
        <p:spPr bwMode="auto">
          <a:xfrm>
            <a:off x="4576763" y="3044825"/>
            <a:ext cx="669925" cy="49530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37" name="Line 5"/>
          <p:cNvSpPr>
            <a:spLocks noChangeShapeType="1"/>
          </p:cNvSpPr>
          <p:nvPr/>
        </p:nvSpPr>
        <p:spPr bwMode="auto">
          <a:xfrm>
            <a:off x="4576763" y="2322513"/>
            <a:ext cx="1358900" cy="98742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38" name="Line 6"/>
          <p:cNvSpPr>
            <a:spLocks noChangeShapeType="1"/>
          </p:cNvSpPr>
          <p:nvPr/>
        </p:nvSpPr>
        <p:spPr bwMode="auto">
          <a:xfrm>
            <a:off x="4576763" y="3751263"/>
            <a:ext cx="1587" cy="317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39" name="Line 7"/>
          <p:cNvSpPr>
            <a:spLocks noChangeShapeType="1"/>
          </p:cNvSpPr>
          <p:nvPr/>
        </p:nvSpPr>
        <p:spPr bwMode="auto">
          <a:xfrm flipH="1">
            <a:off x="4999038" y="3540125"/>
            <a:ext cx="247650" cy="79216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0" name="Line 8"/>
          <p:cNvSpPr>
            <a:spLocks noChangeShapeType="1"/>
          </p:cNvSpPr>
          <p:nvPr/>
        </p:nvSpPr>
        <p:spPr bwMode="auto">
          <a:xfrm flipH="1">
            <a:off x="5422900" y="3309938"/>
            <a:ext cx="512763" cy="1604962"/>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1" name="Line 9"/>
          <p:cNvSpPr>
            <a:spLocks noChangeShapeType="1"/>
          </p:cNvSpPr>
          <p:nvPr/>
        </p:nvSpPr>
        <p:spPr bwMode="auto">
          <a:xfrm>
            <a:off x="4576763" y="3751263"/>
            <a:ext cx="1587" cy="317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2" name="Line 10"/>
          <p:cNvSpPr>
            <a:spLocks noChangeShapeType="1"/>
          </p:cNvSpPr>
          <p:nvPr/>
        </p:nvSpPr>
        <p:spPr bwMode="auto">
          <a:xfrm flipH="1">
            <a:off x="4152900" y="4332288"/>
            <a:ext cx="846138" cy="1587"/>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3" name="Line 11"/>
          <p:cNvSpPr>
            <a:spLocks noChangeShapeType="1"/>
          </p:cNvSpPr>
          <p:nvPr/>
        </p:nvSpPr>
        <p:spPr bwMode="auto">
          <a:xfrm flipH="1">
            <a:off x="3730625" y="4914900"/>
            <a:ext cx="1692275" cy="1588"/>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4" name="Line 12"/>
          <p:cNvSpPr>
            <a:spLocks noChangeShapeType="1"/>
          </p:cNvSpPr>
          <p:nvPr/>
        </p:nvSpPr>
        <p:spPr bwMode="auto">
          <a:xfrm>
            <a:off x="4576763" y="3751263"/>
            <a:ext cx="1587" cy="317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5" name="Line 13"/>
          <p:cNvSpPr>
            <a:spLocks noChangeShapeType="1"/>
          </p:cNvSpPr>
          <p:nvPr/>
        </p:nvSpPr>
        <p:spPr bwMode="auto">
          <a:xfrm flipH="1" flipV="1">
            <a:off x="3906838" y="3540125"/>
            <a:ext cx="246062" cy="79216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6" name="Line 14"/>
          <p:cNvSpPr>
            <a:spLocks noChangeShapeType="1"/>
          </p:cNvSpPr>
          <p:nvPr/>
        </p:nvSpPr>
        <p:spPr bwMode="auto">
          <a:xfrm flipH="1" flipV="1">
            <a:off x="3219450" y="3309938"/>
            <a:ext cx="511175" cy="1604962"/>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7" name="Line 15"/>
          <p:cNvSpPr>
            <a:spLocks noChangeShapeType="1"/>
          </p:cNvSpPr>
          <p:nvPr/>
        </p:nvSpPr>
        <p:spPr bwMode="auto">
          <a:xfrm>
            <a:off x="4576763" y="3751263"/>
            <a:ext cx="1587" cy="317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8" name="Line 16"/>
          <p:cNvSpPr>
            <a:spLocks noChangeShapeType="1"/>
          </p:cNvSpPr>
          <p:nvPr/>
        </p:nvSpPr>
        <p:spPr bwMode="auto">
          <a:xfrm flipV="1">
            <a:off x="3906838" y="3044825"/>
            <a:ext cx="669925" cy="49530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49" name="Line 17"/>
          <p:cNvSpPr>
            <a:spLocks noChangeShapeType="1"/>
          </p:cNvSpPr>
          <p:nvPr/>
        </p:nvSpPr>
        <p:spPr bwMode="auto">
          <a:xfrm flipV="1">
            <a:off x="3219450" y="2322513"/>
            <a:ext cx="1357313" cy="98742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450" name="Rectangle 18"/>
          <p:cNvSpPr>
            <a:spLocks noChangeArrowheads="1"/>
          </p:cNvSpPr>
          <p:nvPr/>
        </p:nvSpPr>
        <p:spPr bwMode="auto">
          <a:xfrm>
            <a:off x="3643313" y="1935163"/>
            <a:ext cx="2324100" cy="27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1027113">
              <a:spcBef>
                <a:spcPct val="0"/>
              </a:spcBef>
            </a:pPr>
            <a:r>
              <a:rPr lang="en-US" sz="1800" b="1">
                <a:solidFill>
                  <a:srgbClr val="000000"/>
                </a:solidFill>
              </a:rPr>
              <a:t>Standard design time</a:t>
            </a:r>
            <a:endParaRPr lang="en-US" sz="2000" b="1">
              <a:latin typeface="Bodoni Bd BT" charset="0"/>
            </a:endParaRPr>
          </a:p>
        </p:txBody>
      </p:sp>
      <p:sp>
        <p:nvSpPr>
          <p:cNvPr id="18451" name="Rectangle 19"/>
          <p:cNvSpPr>
            <a:spLocks noChangeArrowheads="1"/>
          </p:cNvSpPr>
          <p:nvPr/>
        </p:nvSpPr>
        <p:spPr bwMode="auto">
          <a:xfrm>
            <a:off x="6221413" y="3152775"/>
            <a:ext cx="1649412" cy="547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1027113">
              <a:spcBef>
                <a:spcPct val="0"/>
              </a:spcBef>
            </a:pPr>
            <a:r>
              <a:rPr lang="en-US" sz="1800" b="1">
                <a:solidFill>
                  <a:srgbClr val="000000"/>
                </a:solidFill>
              </a:rPr>
              <a:t>Standard code </a:t>
            </a:r>
          </a:p>
          <a:p>
            <a:pPr defTabSz="1027113">
              <a:spcBef>
                <a:spcPct val="0"/>
              </a:spcBef>
            </a:pPr>
            <a:r>
              <a:rPr lang="en-US" sz="1800" b="1">
                <a:solidFill>
                  <a:srgbClr val="000000"/>
                </a:solidFill>
              </a:rPr>
              <a:t>review time</a:t>
            </a:r>
            <a:endParaRPr lang="en-US" sz="2000" b="1">
              <a:latin typeface="Bodoni Bd BT" charset="0"/>
            </a:endParaRPr>
          </a:p>
        </p:txBody>
      </p:sp>
      <p:sp>
        <p:nvSpPr>
          <p:cNvPr id="18452" name="Rectangle 20"/>
          <p:cNvSpPr>
            <a:spLocks noChangeArrowheads="1"/>
          </p:cNvSpPr>
          <p:nvPr/>
        </p:nvSpPr>
        <p:spPr bwMode="auto">
          <a:xfrm>
            <a:off x="5692775" y="4860925"/>
            <a:ext cx="965200" cy="547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1027113">
              <a:spcBef>
                <a:spcPct val="0"/>
              </a:spcBef>
            </a:pPr>
            <a:r>
              <a:rPr lang="en-US" sz="1800" b="1">
                <a:solidFill>
                  <a:srgbClr val="000000"/>
                </a:solidFill>
              </a:rPr>
              <a:t>Compile </a:t>
            </a:r>
          </a:p>
          <a:p>
            <a:pPr defTabSz="1027113">
              <a:spcBef>
                <a:spcPct val="0"/>
              </a:spcBef>
            </a:pPr>
            <a:r>
              <a:rPr lang="en-US" sz="1800" b="1">
                <a:solidFill>
                  <a:srgbClr val="000000"/>
                </a:solidFill>
              </a:rPr>
              <a:t>quality</a:t>
            </a:r>
            <a:endParaRPr lang="en-US" sz="2000" b="1">
              <a:latin typeface="Bodoni Bd BT" charset="0"/>
            </a:endParaRPr>
          </a:p>
        </p:txBody>
      </p:sp>
      <p:sp>
        <p:nvSpPr>
          <p:cNvPr id="18453" name="Rectangle 21"/>
          <p:cNvSpPr>
            <a:spLocks noChangeArrowheads="1"/>
          </p:cNvSpPr>
          <p:nvPr/>
        </p:nvSpPr>
        <p:spPr bwMode="auto">
          <a:xfrm>
            <a:off x="2401888" y="4859338"/>
            <a:ext cx="979487" cy="547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1027113">
              <a:spcBef>
                <a:spcPct val="0"/>
              </a:spcBef>
            </a:pPr>
            <a:r>
              <a:rPr lang="en-US" sz="1800" b="1">
                <a:solidFill>
                  <a:srgbClr val="000000"/>
                </a:solidFill>
              </a:rPr>
              <a:t>Unit test </a:t>
            </a:r>
          </a:p>
          <a:p>
            <a:pPr defTabSz="1027113">
              <a:spcBef>
                <a:spcPct val="0"/>
              </a:spcBef>
            </a:pPr>
            <a:r>
              <a:rPr lang="en-US" sz="1800" b="1">
                <a:solidFill>
                  <a:srgbClr val="000000"/>
                </a:solidFill>
              </a:rPr>
              <a:t>quality</a:t>
            </a:r>
            <a:endParaRPr lang="en-US" sz="1800" b="1">
              <a:latin typeface="Bodoni Bd BT" charset="0"/>
            </a:endParaRPr>
          </a:p>
        </p:txBody>
      </p:sp>
      <p:sp>
        <p:nvSpPr>
          <p:cNvPr id="18454" name="Rectangle 22"/>
          <p:cNvSpPr>
            <a:spLocks noChangeArrowheads="1"/>
          </p:cNvSpPr>
          <p:nvPr/>
        </p:nvSpPr>
        <p:spPr bwMode="auto">
          <a:xfrm>
            <a:off x="1103313" y="3152775"/>
            <a:ext cx="1854200" cy="547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1027113">
              <a:spcBef>
                <a:spcPct val="0"/>
              </a:spcBef>
            </a:pPr>
            <a:r>
              <a:rPr lang="en-US" sz="1800" b="1">
                <a:solidFill>
                  <a:srgbClr val="000000"/>
                </a:solidFill>
              </a:rPr>
              <a:t>Standard design </a:t>
            </a:r>
          </a:p>
          <a:p>
            <a:pPr defTabSz="1027113">
              <a:spcBef>
                <a:spcPct val="0"/>
              </a:spcBef>
            </a:pPr>
            <a:r>
              <a:rPr lang="en-US" sz="1800" b="1">
                <a:solidFill>
                  <a:srgbClr val="000000"/>
                </a:solidFill>
              </a:rPr>
              <a:t>review time</a:t>
            </a:r>
            <a:endParaRPr lang="en-US" sz="2000" b="1">
              <a:latin typeface="Bodoni Bd BT" charset="0"/>
            </a:endParaRPr>
          </a:p>
        </p:txBody>
      </p:sp>
      <p:sp>
        <p:nvSpPr>
          <p:cNvPr id="18455" name="Rectangle 23"/>
          <p:cNvSpPr>
            <a:spLocks noChangeArrowheads="1"/>
          </p:cNvSpPr>
          <p:nvPr/>
        </p:nvSpPr>
        <p:spPr bwMode="auto">
          <a:xfrm>
            <a:off x="696913" y="882650"/>
            <a:ext cx="7794625" cy="5903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a:lstStyle/>
          <a:p>
            <a:endParaRPr lang="en-US"/>
          </a:p>
        </p:txBody>
      </p:sp>
      <p:sp>
        <p:nvSpPr>
          <p:cNvPr id="18456" name="Rectangle 24"/>
          <p:cNvSpPr>
            <a:spLocks noGrp="1" noChangeArrowheads="1"/>
          </p:cNvSpPr>
          <p:nvPr>
            <p:ph type="title"/>
          </p:nvPr>
        </p:nvSpPr>
        <p:spPr/>
        <p:txBody>
          <a:bodyPr>
            <a:normAutofit/>
          </a:bodyPr>
          <a:lstStyle/>
          <a:p>
            <a:pPr eaLnBrk="1" hangingPunct="1"/>
            <a:r>
              <a:rPr lang="en-US">
                <a:latin typeface="Arial" charset="0"/>
              </a:rPr>
              <a:t>Component Quality Profile</a:t>
            </a:r>
          </a:p>
        </p:txBody>
      </p:sp>
      <p:sp>
        <p:nvSpPr>
          <p:cNvPr id="18457" name="Freeform 25"/>
          <p:cNvSpPr>
            <a:spLocks/>
          </p:cNvSpPr>
          <p:nvPr/>
        </p:nvSpPr>
        <p:spPr bwMode="auto">
          <a:xfrm>
            <a:off x="3219450" y="2322513"/>
            <a:ext cx="2398713" cy="2592387"/>
          </a:xfrm>
          <a:custGeom>
            <a:avLst/>
            <a:gdLst>
              <a:gd name="T0" fmla="*/ 2147483647 w 136"/>
              <a:gd name="T1" fmla="*/ 0 h 147"/>
              <a:gd name="T2" fmla="*/ 2147483647 w 136"/>
              <a:gd name="T3" fmla="*/ 2147483647 h 147"/>
              <a:gd name="T4" fmla="*/ 2147483647 w 136"/>
              <a:gd name="T5" fmla="*/ 2147483647 h 147"/>
              <a:gd name="T6" fmla="*/ 2147483647 w 136"/>
              <a:gd name="T7" fmla="*/ 2147483647 h 147"/>
              <a:gd name="T8" fmla="*/ 0 w 136"/>
              <a:gd name="T9" fmla="*/ 2147483647 h 147"/>
              <a:gd name="T10" fmla="*/ 2147483647 w 136"/>
              <a:gd name="T11" fmla="*/ 0 h 147"/>
              <a:gd name="T12" fmla="*/ 0 60000 65536"/>
              <a:gd name="T13" fmla="*/ 0 60000 65536"/>
              <a:gd name="T14" fmla="*/ 0 60000 65536"/>
              <a:gd name="T15" fmla="*/ 0 60000 65536"/>
              <a:gd name="T16" fmla="*/ 0 60000 65536"/>
              <a:gd name="T17" fmla="*/ 0 60000 65536"/>
              <a:gd name="T18" fmla="*/ 0 w 136"/>
              <a:gd name="T19" fmla="*/ 0 h 147"/>
              <a:gd name="T20" fmla="*/ 136 w 136"/>
              <a:gd name="T21" fmla="*/ 147 h 147"/>
            </a:gdLst>
            <a:ahLst/>
            <a:cxnLst>
              <a:cxn ang="T12">
                <a:pos x="T0" y="T1"/>
              </a:cxn>
              <a:cxn ang="T13">
                <a:pos x="T2" y="T3"/>
              </a:cxn>
              <a:cxn ang="T14">
                <a:pos x="T4" y="T5"/>
              </a:cxn>
              <a:cxn ang="T15">
                <a:pos x="T6" y="T7"/>
              </a:cxn>
              <a:cxn ang="T16">
                <a:pos x="T8" y="T9"/>
              </a:cxn>
              <a:cxn ang="T17">
                <a:pos x="T10" y="T11"/>
              </a:cxn>
            </a:cxnLst>
            <a:rect l="T18" t="T19" r="T20" b="T21"/>
            <a:pathLst>
              <a:path w="136" h="147">
                <a:moveTo>
                  <a:pt x="77" y="0"/>
                </a:moveTo>
                <a:lnTo>
                  <a:pt x="136" y="62"/>
                </a:lnTo>
                <a:lnTo>
                  <a:pt x="125" y="147"/>
                </a:lnTo>
                <a:lnTo>
                  <a:pt x="37" y="136"/>
                </a:lnTo>
                <a:lnTo>
                  <a:pt x="0" y="56"/>
                </a:lnTo>
                <a:lnTo>
                  <a:pt x="77" y="0"/>
                </a:lnTo>
              </a:path>
            </a:pathLst>
          </a:custGeom>
          <a:noFill/>
          <a:ln w="28575">
            <a:solidFill>
              <a:srgbClr val="3366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pic>
        <p:nvPicPr>
          <p:cNvPr id="18458" name="Picture 4" descr="C:\Documents and Settings\tchick\Local Settings\Temporary Internet Files\Content.IE5\6TCFAPSX\MCED00283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235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en-US">
                <a:latin typeface="Arial" charset="0"/>
              </a:rPr>
              <a:t>Quality Profiles</a:t>
            </a:r>
          </a:p>
        </p:txBody>
      </p:sp>
      <p:sp>
        <p:nvSpPr>
          <p:cNvPr id="19459" name="Rectangle 3"/>
          <p:cNvSpPr>
            <a:spLocks noGrp="1" noChangeArrowheads="1"/>
          </p:cNvSpPr>
          <p:nvPr>
            <p:ph idx="1"/>
          </p:nvPr>
        </p:nvSpPr>
        <p:spPr/>
        <p:txBody>
          <a:bodyPr>
            <a:normAutofit lnSpcReduction="10000"/>
          </a:bodyPr>
          <a:lstStyle/>
          <a:p>
            <a:pPr marL="0" indent="0" eaLnBrk="1" hangingPunct="1"/>
            <a:r>
              <a:rPr lang="en-US" dirty="0">
                <a:latin typeface="Arial" charset="0"/>
              </a:rPr>
              <a:t>The recommended quality profile values are determined as follows.</a:t>
            </a:r>
          </a:p>
          <a:p>
            <a:pPr lvl="1" eaLnBrk="1" hangingPunct="1">
              <a:spcAft>
                <a:spcPct val="10000"/>
              </a:spcAft>
            </a:pPr>
            <a:r>
              <a:rPr lang="en-US" dirty="0">
                <a:latin typeface="Arial" charset="0"/>
              </a:rPr>
              <a:t>design time &gt; 100% of coding time</a:t>
            </a:r>
          </a:p>
          <a:p>
            <a:pPr lvl="1" eaLnBrk="1" hangingPunct="1">
              <a:spcAft>
                <a:spcPct val="10000"/>
              </a:spcAft>
            </a:pPr>
            <a:r>
              <a:rPr lang="en-US" dirty="0">
                <a:latin typeface="Arial" charset="0"/>
              </a:rPr>
              <a:t>design review time &gt; 50 % of design time</a:t>
            </a:r>
          </a:p>
          <a:p>
            <a:pPr lvl="1" eaLnBrk="1" hangingPunct="1">
              <a:spcAft>
                <a:spcPct val="10000"/>
              </a:spcAft>
            </a:pPr>
            <a:r>
              <a:rPr lang="en-US" dirty="0">
                <a:latin typeface="Arial" charset="0"/>
              </a:rPr>
              <a:t>code review time &gt; 50% of coding time</a:t>
            </a:r>
          </a:p>
          <a:p>
            <a:pPr lvl="1" eaLnBrk="1" hangingPunct="1">
              <a:spcAft>
                <a:spcPct val="10000"/>
              </a:spcAft>
            </a:pPr>
            <a:r>
              <a:rPr lang="en-US" dirty="0">
                <a:latin typeface="Arial" charset="0"/>
              </a:rPr>
              <a:t>compile defects &lt; 10 defects/KLOC</a:t>
            </a:r>
          </a:p>
          <a:p>
            <a:pPr lvl="1" eaLnBrk="1" hangingPunct="1">
              <a:spcAft>
                <a:spcPct val="10000"/>
              </a:spcAft>
            </a:pPr>
            <a:r>
              <a:rPr lang="en-US" dirty="0">
                <a:latin typeface="Arial" charset="0"/>
              </a:rPr>
              <a:t>unit test defects &lt; 5 defects/KLOC</a:t>
            </a:r>
          </a:p>
          <a:p>
            <a:pPr marL="0" indent="0" eaLnBrk="1" hangingPunct="1"/>
            <a:endParaRPr lang="en-US" dirty="0">
              <a:latin typeface="Arial" charset="0"/>
            </a:endParaRPr>
          </a:p>
          <a:p>
            <a:pPr marL="0" indent="0" eaLnBrk="1" hangingPunct="1"/>
            <a:r>
              <a:rPr lang="en-US" dirty="0">
                <a:latin typeface="Arial" charset="0"/>
              </a:rPr>
              <a:t>The quality profile assigns a value for each of these measures.  Values range from 0 to 1.</a:t>
            </a:r>
          </a:p>
          <a:p>
            <a:pPr lvl="1" eaLnBrk="1" hangingPunct="1">
              <a:spcAft>
                <a:spcPct val="10000"/>
              </a:spcAft>
            </a:pPr>
            <a:r>
              <a:rPr lang="en-US" dirty="0">
                <a:latin typeface="Arial" charset="0"/>
              </a:rPr>
              <a:t>If the measure obtained meets the criteria, the value for that item is 1.</a:t>
            </a:r>
          </a:p>
          <a:p>
            <a:pPr lvl="1" eaLnBrk="1" hangingPunct="1">
              <a:spcAft>
                <a:spcPct val="10000"/>
              </a:spcAft>
            </a:pPr>
            <a:r>
              <a:rPr lang="en-US" dirty="0">
                <a:latin typeface="Arial" charset="0"/>
              </a:rPr>
              <a:t>The value is assigned proportionately, based on the measure obtained.</a:t>
            </a:r>
          </a:p>
        </p:txBody>
      </p:sp>
      <p:pic>
        <p:nvPicPr>
          <p:cNvPr id="5" name="Picture 4" descr="C:\Documents and Settings\tchick\Local Settings\Temporary Internet Files\Content.IE5\6TCFAPSX\MCED00283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3803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r>
              <a:rPr lang="en-US">
                <a:latin typeface="Arial" charset="0"/>
              </a:rPr>
              <a:t>Quality Profiles as leading indicators</a:t>
            </a:r>
          </a:p>
        </p:txBody>
      </p:sp>
      <p:sp>
        <p:nvSpPr>
          <p:cNvPr id="20483" name="Rectangle 3"/>
          <p:cNvSpPr>
            <a:spLocks noGrp="1" noChangeArrowheads="1"/>
          </p:cNvSpPr>
          <p:nvPr>
            <p:ph idx="1"/>
          </p:nvPr>
        </p:nvSpPr>
        <p:spPr/>
        <p:txBody>
          <a:bodyPr>
            <a:normAutofit lnSpcReduction="10000"/>
          </a:bodyPr>
          <a:lstStyle/>
          <a:p>
            <a:pPr marL="231775" indent="-231775" eaLnBrk="1" hangingPunct="1">
              <a:buFontTx/>
              <a:buChar char="•"/>
            </a:pPr>
            <a:r>
              <a:rPr lang="en-US">
                <a:latin typeface="Arial" charset="0"/>
              </a:rPr>
              <a:t>The quality profile values are good planning parameters</a:t>
            </a:r>
          </a:p>
          <a:p>
            <a:pPr lvl="1" eaLnBrk="1" hangingPunct="1">
              <a:spcAft>
                <a:spcPct val="10000"/>
              </a:spcAft>
            </a:pPr>
            <a:r>
              <a:rPr lang="en-US">
                <a:latin typeface="Arial" charset="0"/>
              </a:rPr>
              <a:t>design time &gt; 100% of coding time</a:t>
            </a:r>
          </a:p>
          <a:p>
            <a:pPr lvl="1" eaLnBrk="1" hangingPunct="1">
              <a:spcAft>
                <a:spcPct val="10000"/>
              </a:spcAft>
            </a:pPr>
            <a:r>
              <a:rPr lang="en-US">
                <a:latin typeface="Arial" charset="0"/>
              </a:rPr>
              <a:t>design review time &gt; 50 % of design time</a:t>
            </a:r>
          </a:p>
          <a:p>
            <a:pPr lvl="1" eaLnBrk="1" hangingPunct="1">
              <a:spcAft>
                <a:spcPct val="10000"/>
              </a:spcAft>
            </a:pPr>
            <a:r>
              <a:rPr lang="en-US">
                <a:latin typeface="Arial" charset="0"/>
              </a:rPr>
              <a:t>code review time &gt; 50% of coding time</a:t>
            </a:r>
          </a:p>
          <a:p>
            <a:pPr lvl="1" eaLnBrk="1" hangingPunct="1">
              <a:spcAft>
                <a:spcPct val="10000"/>
              </a:spcAft>
            </a:pPr>
            <a:r>
              <a:rPr lang="en-US">
                <a:latin typeface="Arial" charset="0"/>
              </a:rPr>
              <a:t>compile defects &lt; 10 defects/KLOC</a:t>
            </a:r>
          </a:p>
          <a:p>
            <a:pPr lvl="1" eaLnBrk="1" hangingPunct="1">
              <a:spcAft>
                <a:spcPct val="10000"/>
              </a:spcAft>
            </a:pPr>
            <a:r>
              <a:rPr lang="en-US">
                <a:latin typeface="Arial" charset="0"/>
              </a:rPr>
              <a:t>unit test defects &lt; 5 defects/KLOC</a:t>
            </a:r>
          </a:p>
          <a:p>
            <a:pPr marL="231775" indent="-231775" eaLnBrk="1" hangingPunct="1">
              <a:buFontTx/>
              <a:buChar char="•"/>
            </a:pPr>
            <a:endParaRPr lang="en-US">
              <a:latin typeface="Arial" charset="0"/>
            </a:endParaRPr>
          </a:p>
          <a:p>
            <a:pPr marL="231775" indent="-231775" eaLnBrk="1" hangingPunct="1">
              <a:buFontTx/>
              <a:buChar char="•"/>
            </a:pPr>
            <a:r>
              <a:rPr lang="en-US">
                <a:latin typeface="Arial" charset="0"/>
              </a:rPr>
              <a:t>For the first 3 parameters, as a phase is completed a comparison of the actual data can be performed between the completed phase and a previous phase as a leading indicator of quality.</a:t>
            </a:r>
          </a:p>
          <a:p>
            <a:pPr marL="231775" indent="-231775" eaLnBrk="1" hangingPunct="1">
              <a:buFontTx/>
              <a:buChar char="•"/>
            </a:pPr>
            <a:r>
              <a:rPr lang="en-US">
                <a:latin typeface="Arial" charset="0"/>
              </a:rPr>
              <a:t>For the remaining parameters, the number of defects found and the current size of the product are know at phase completion. These can also be used as a leading indicator of quality.</a:t>
            </a:r>
          </a:p>
        </p:txBody>
      </p:sp>
      <p:pic>
        <p:nvPicPr>
          <p:cNvPr id="5" name="Picture 4" descr="C:\Documents and Settings\tchick\Local Settings\Temporary Internet Files\Content.IE5\6TCFAPSX\MCED00283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7137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a:latin typeface="Arial" charset="0"/>
              </a:rPr>
              <a:t>The Process Quality Index</a:t>
            </a:r>
          </a:p>
        </p:txBody>
      </p:sp>
      <p:sp>
        <p:nvSpPr>
          <p:cNvPr id="21507" name="Rectangle 3"/>
          <p:cNvSpPr>
            <a:spLocks noGrp="1" noChangeArrowheads="1"/>
          </p:cNvSpPr>
          <p:nvPr>
            <p:ph idx="1"/>
          </p:nvPr>
        </p:nvSpPr>
        <p:spPr/>
        <p:txBody>
          <a:bodyPr>
            <a:normAutofit/>
          </a:bodyPr>
          <a:lstStyle/>
          <a:p>
            <a:pPr marL="0" indent="0" eaLnBrk="1" hangingPunct="1">
              <a:spcBef>
                <a:spcPts val="0"/>
              </a:spcBef>
              <a:spcAft>
                <a:spcPts val="1200"/>
              </a:spcAft>
            </a:pPr>
            <a:r>
              <a:rPr lang="en-US" dirty="0">
                <a:latin typeface="Arial" charset="0"/>
              </a:rPr>
              <a:t>The process quality index (PQI) provides a quality figure or merit for every system element</a:t>
            </a:r>
            <a:r>
              <a:rPr lang="en-US" dirty="0" smtClean="0">
                <a:latin typeface="Arial" charset="0"/>
              </a:rPr>
              <a:t>.</a:t>
            </a:r>
            <a:endParaRPr lang="en-US" dirty="0">
              <a:latin typeface="Arial" charset="0"/>
            </a:endParaRPr>
          </a:p>
          <a:p>
            <a:pPr marL="0" indent="0" eaLnBrk="1" hangingPunct="1">
              <a:spcBef>
                <a:spcPts val="0"/>
              </a:spcBef>
              <a:spcAft>
                <a:spcPts val="600"/>
              </a:spcAft>
            </a:pPr>
            <a:r>
              <a:rPr lang="en-US" dirty="0">
                <a:latin typeface="Arial" charset="0"/>
              </a:rPr>
              <a:t>To calculate PQI, multiply the profile dimensions to produce a composite value that considers</a:t>
            </a:r>
          </a:p>
          <a:p>
            <a:pPr lvl="1" eaLnBrk="1" hangingPunct="1">
              <a:spcBef>
                <a:spcPts val="0"/>
              </a:spcBef>
              <a:spcAft>
                <a:spcPts val="600"/>
              </a:spcAft>
            </a:pPr>
            <a:r>
              <a:rPr lang="en-US" dirty="0">
                <a:latin typeface="Arial" charset="0"/>
              </a:rPr>
              <a:t>compile and unit test defect levels</a:t>
            </a:r>
          </a:p>
          <a:p>
            <a:pPr lvl="1" eaLnBrk="1" hangingPunct="1">
              <a:spcBef>
                <a:spcPts val="0"/>
              </a:spcBef>
              <a:spcAft>
                <a:spcPts val="600"/>
              </a:spcAft>
            </a:pPr>
            <a:r>
              <a:rPr lang="en-US" dirty="0">
                <a:latin typeface="Arial" charset="0"/>
              </a:rPr>
              <a:t>design and code review times</a:t>
            </a:r>
          </a:p>
          <a:p>
            <a:pPr lvl="1" eaLnBrk="1" hangingPunct="1">
              <a:spcBef>
                <a:spcPts val="0"/>
              </a:spcBef>
              <a:spcAft>
                <a:spcPts val="600"/>
              </a:spcAft>
            </a:pPr>
            <a:r>
              <a:rPr lang="en-US" dirty="0">
                <a:latin typeface="Arial" charset="0"/>
              </a:rPr>
              <a:t>time spent in </a:t>
            </a:r>
            <a:r>
              <a:rPr lang="en-US" dirty="0" smtClean="0">
                <a:latin typeface="Arial" charset="0"/>
              </a:rPr>
              <a:t>design</a:t>
            </a:r>
            <a:br>
              <a:rPr lang="en-US" dirty="0" smtClean="0">
                <a:latin typeface="Arial" charset="0"/>
              </a:rPr>
            </a:br>
            <a:endParaRPr lang="en-US" dirty="0">
              <a:latin typeface="Arial" charset="0"/>
            </a:endParaRPr>
          </a:p>
          <a:p>
            <a:pPr marL="0" indent="0" eaLnBrk="1" hangingPunct="1">
              <a:spcBef>
                <a:spcPts val="0"/>
              </a:spcBef>
              <a:spcAft>
                <a:spcPts val="1200"/>
              </a:spcAft>
            </a:pPr>
            <a:r>
              <a:rPr lang="en-US" dirty="0">
                <a:latin typeface="Arial" charset="0"/>
              </a:rPr>
              <a:t>Before test entry, PQI indicates the likelihood that a system element will have subsequent defects</a:t>
            </a:r>
            <a:r>
              <a:rPr lang="en-US" dirty="0" smtClean="0">
                <a:latin typeface="Arial" charset="0"/>
              </a:rPr>
              <a:t>.</a:t>
            </a:r>
            <a:endParaRPr lang="en-US" dirty="0">
              <a:latin typeface="Arial" charset="0"/>
            </a:endParaRPr>
          </a:p>
          <a:p>
            <a:pPr marL="0" indent="0" eaLnBrk="1" hangingPunct="1">
              <a:spcBef>
                <a:spcPts val="0"/>
              </a:spcBef>
              <a:spcAft>
                <a:spcPts val="1200"/>
              </a:spcAft>
            </a:pPr>
            <a:r>
              <a:rPr lang="en-US" dirty="0">
                <a:latin typeface="Arial" charset="0"/>
              </a:rPr>
              <a:t>Values above 0.4 are considered to be good.</a:t>
            </a:r>
          </a:p>
        </p:txBody>
      </p:sp>
      <p:pic>
        <p:nvPicPr>
          <p:cNvPr id="5" name="Picture 4" descr="C:\Documents and Settings\tchick\Local Settings\Temporary Internet Files\Content.IE5\6TCFAPSX\MCED00283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3138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r>
              <a:rPr lang="en-US">
                <a:latin typeface="Arial" charset="0"/>
              </a:rPr>
              <a:t>Selected Quality Profiles</a:t>
            </a:r>
          </a:p>
        </p:txBody>
      </p:sp>
      <p:grpSp>
        <p:nvGrpSpPr>
          <p:cNvPr id="22531" name="Group 21"/>
          <p:cNvGrpSpPr>
            <a:grpSpLocks/>
          </p:cNvGrpSpPr>
          <p:nvPr/>
        </p:nvGrpSpPr>
        <p:grpSpPr bwMode="auto">
          <a:xfrm>
            <a:off x="374650" y="1123951"/>
            <a:ext cx="2585949" cy="2052340"/>
            <a:chOff x="171450" y="1708150"/>
            <a:chExt cx="2900363" cy="2301875"/>
          </a:xfrm>
        </p:grpSpPr>
        <p:pic>
          <p:nvPicPr>
            <p:cNvPr id="2255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1708150"/>
              <a:ext cx="2900363" cy="2301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54" name="Text Box 9"/>
            <p:cNvSpPr txBox="1">
              <a:spLocks noChangeArrowheads="1"/>
            </p:cNvSpPr>
            <p:nvPr/>
          </p:nvSpPr>
          <p:spPr bwMode="auto">
            <a:xfrm>
              <a:off x="942975" y="3587750"/>
              <a:ext cx="1370013"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0.97</a:t>
              </a:r>
            </a:p>
          </p:txBody>
        </p:sp>
        <p:sp>
          <p:nvSpPr>
            <p:cNvPr id="22555" name="Text Box 15"/>
            <p:cNvSpPr txBox="1">
              <a:spLocks noChangeArrowheads="1"/>
            </p:cNvSpPr>
            <p:nvPr/>
          </p:nvSpPr>
          <p:spPr bwMode="auto">
            <a:xfrm>
              <a:off x="600075" y="1965325"/>
              <a:ext cx="2035175"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0</a:t>
              </a:r>
            </a:p>
          </p:txBody>
        </p:sp>
      </p:grpSp>
      <p:grpSp>
        <p:nvGrpSpPr>
          <p:cNvPr id="22532" name="Group 22"/>
          <p:cNvGrpSpPr>
            <a:grpSpLocks/>
          </p:cNvGrpSpPr>
          <p:nvPr/>
        </p:nvGrpSpPr>
        <p:grpSpPr bwMode="auto">
          <a:xfrm>
            <a:off x="3289300" y="1123950"/>
            <a:ext cx="2576041" cy="2062249"/>
            <a:chOff x="3086100" y="1708150"/>
            <a:chExt cx="2889250" cy="2312988"/>
          </a:xfrm>
        </p:grpSpPr>
        <p:pic>
          <p:nvPicPr>
            <p:cNvPr id="2255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1708150"/>
              <a:ext cx="2889250" cy="2312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51" name="Text Box 10"/>
            <p:cNvSpPr txBox="1">
              <a:spLocks noChangeArrowheads="1"/>
            </p:cNvSpPr>
            <p:nvPr/>
          </p:nvSpPr>
          <p:spPr bwMode="auto">
            <a:xfrm>
              <a:off x="3857625" y="3522663"/>
              <a:ext cx="1368425"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0.88</a:t>
              </a:r>
            </a:p>
          </p:txBody>
        </p:sp>
        <p:sp>
          <p:nvSpPr>
            <p:cNvPr id="22552" name="Text Box 16"/>
            <p:cNvSpPr txBox="1">
              <a:spLocks noChangeArrowheads="1"/>
            </p:cNvSpPr>
            <p:nvPr/>
          </p:nvSpPr>
          <p:spPr bwMode="auto">
            <a:xfrm>
              <a:off x="3514725" y="1965325"/>
              <a:ext cx="2035175"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0</a:t>
              </a:r>
            </a:p>
          </p:txBody>
        </p:sp>
      </p:grpSp>
      <p:grpSp>
        <p:nvGrpSpPr>
          <p:cNvPr id="22533" name="Group 23"/>
          <p:cNvGrpSpPr>
            <a:grpSpLocks/>
          </p:cNvGrpSpPr>
          <p:nvPr/>
        </p:nvGrpSpPr>
        <p:grpSpPr bwMode="auto">
          <a:xfrm>
            <a:off x="6202363" y="1123950"/>
            <a:ext cx="2576041" cy="2028279"/>
            <a:chOff x="5999163" y="1708150"/>
            <a:chExt cx="2889250" cy="2274888"/>
          </a:xfrm>
        </p:grpSpPr>
        <p:pic>
          <p:nvPicPr>
            <p:cNvPr id="2254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9163" y="1708150"/>
              <a:ext cx="2889250" cy="2274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48" name="Text Box 11"/>
            <p:cNvSpPr txBox="1">
              <a:spLocks noChangeArrowheads="1"/>
            </p:cNvSpPr>
            <p:nvPr/>
          </p:nvSpPr>
          <p:spPr bwMode="auto">
            <a:xfrm>
              <a:off x="6770688" y="3503613"/>
              <a:ext cx="1370012"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0.71</a:t>
              </a:r>
            </a:p>
          </p:txBody>
        </p:sp>
        <p:sp>
          <p:nvSpPr>
            <p:cNvPr id="22549" name="Text Box 17"/>
            <p:cNvSpPr txBox="1">
              <a:spLocks noChangeArrowheads="1"/>
            </p:cNvSpPr>
            <p:nvPr/>
          </p:nvSpPr>
          <p:spPr bwMode="auto">
            <a:xfrm>
              <a:off x="6427788" y="1965325"/>
              <a:ext cx="2035175"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0</a:t>
              </a:r>
            </a:p>
          </p:txBody>
        </p:sp>
      </p:grpSp>
      <p:grpSp>
        <p:nvGrpSpPr>
          <p:cNvPr id="22534" name="Group 24"/>
          <p:cNvGrpSpPr>
            <a:grpSpLocks/>
          </p:cNvGrpSpPr>
          <p:nvPr/>
        </p:nvGrpSpPr>
        <p:grpSpPr bwMode="auto">
          <a:xfrm>
            <a:off x="374650" y="3516314"/>
            <a:ext cx="2585949" cy="2052340"/>
            <a:chOff x="171450" y="4100513"/>
            <a:chExt cx="2900363" cy="2301875"/>
          </a:xfrm>
        </p:grpSpPr>
        <p:pic>
          <p:nvPicPr>
            <p:cNvPr id="2254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450" y="4100513"/>
              <a:ext cx="2900363" cy="2301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45" name="Text Box 12"/>
            <p:cNvSpPr txBox="1">
              <a:spLocks noChangeArrowheads="1"/>
            </p:cNvSpPr>
            <p:nvPr/>
          </p:nvSpPr>
          <p:spPr bwMode="auto">
            <a:xfrm>
              <a:off x="942975" y="5922963"/>
              <a:ext cx="1370013"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0.59</a:t>
              </a:r>
            </a:p>
          </p:txBody>
        </p:sp>
        <p:sp>
          <p:nvSpPr>
            <p:cNvPr id="22546" name="Text Box 18"/>
            <p:cNvSpPr txBox="1">
              <a:spLocks noChangeArrowheads="1"/>
            </p:cNvSpPr>
            <p:nvPr/>
          </p:nvSpPr>
          <p:spPr bwMode="auto">
            <a:xfrm>
              <a:off x="600075" y="4357688"/>
              <a:ext cx="2035175"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0</a:t>
              </a:r>
            </a:p>
          </p:txBody>
        </p:sp>
      </p:grpSp>
      <p:grpSp>
        <p:nvGrpSpPr>
          <p:cNvPr id="22535" name="Group 25"/>
          <p:cNvGrpSpPr>
            <a:grpSpLocks/>
          </p:cNvGrpSpPr>
          <p:nvPr/>
        </p:nvGrpSpPr>
        <p:grpSpPr bwMode="auto">
          <a:xfrm>
            <a:off x="3289301" y="3516314"/>
            <a:ext cx="2584534" cy="2090556"/>
            <a:chOff x="3086100" y="4100513"/>
            <a:chExt cx="2898775" cy="2344737"/>
          </a:xfrm>
        </p:grpSpPr>
        <p:pic>
          <p:nvPicPr>
            <p:cNvPr id="2254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100" y="4100513"/>
              <a:ext cx="2898775" cy="2344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42" name="Text Box 13"/>
            <p:cNvSpPr txBox="1">
              <a:spLocks noChangeArrowheads="1"/>
            </p:cNvSpPr>
            <p:nvPr/>
          </p:nvSpPr>
          <p:spPr bwMode="auto">
            <a:xfrm>
              <a:off x="3857625" y="5980113"/>
              <a:ext cx="136842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0.15</a:t>
              </a:r>
            </a:p>
          </p:txBody>
        </p:sp>
        <p:sp>
          <p:nvSpPr>
            <p:cNvPr id="22543" name="Text Box 19"/>
            <p:cNvSpPr txBox="1">
              <a:spLocks noChangeArrowheads="1"/>
            </p:cNvSpPr>
            <p:nvPr/>
          </p:nvSpPr>
          <p:spPr bwMode="auto">
            <a:xfrm>
              <a:off x="3514725" y="4357688"/>
              <a:ext cx="2035175"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1</a:t>
              </a:r>
            </a:p>
          </p:txBody>
        </p:sp>
      </p:grpSp>
      <p:grpSp>
        <p:nvGrpSpPr>
          <p:cNvPr id="22536" name="Group 26"/>
          <p:cNvGrpSpPr>
            <a:grpSpLocks/>
          </p:cNvGrpSpPr>
          <p:nvPr/>
        </p:nvGrpSpPr>
        <p:grpSpPr bwMode="auto">
          <a:xfrm>
            <a:off x="6202363" y="3516313"/>
            <a:ext cx="2622749" cy="2026863"/>
            <a:chOff x="5999163" y="4100513"/>
            <a:chExt cx="2941637" cy="2273300"/>
          </a:xfrm>
        </p:grpSpPr>
        <p:pic>
          <p:nvPicPr>
            <p:cNvPr id="22538"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99163" y="4100513"/>
              <a:ext cx="2941637" cy="227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9" name="Text Box 14"/>
            <p:cNvSpPr txBox="1">
              <a:spLocks noChangeArrowheads="1"/>
            </p:cNvSpPr>
            <p:nvPr/>
          </p:nvSpPr>
          <p:spPr bwMode="auto">
            <a:xfrm>
              <a:off x="6770688" y="5903913"/>
              <a:ext cx="1370012"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PQI = 0.04</a:t>
              </a:r>
            </a:p>
          </p:txBody>
        </p:sp>
        <p:sp>
          <p:nvSpPr>
            <p:cNvPr id="22540" name="Text Box 20"/>
            <p:cNvSpPr txBox="1">
              <a:spLocks noChangeArrowheads="1"/>
            </p:cNvSpPr>
            <p:nvPr/>
          </p:nvSpPr>
          <p:spPr bwMode="auto">
            <a:xfrm>
              <a:off x="6427788" y="4357688"/>
              <a:ext cx="2035175"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1000">
                  <a:solidFill>
                    <a:schemeClr val="tx1"/>
                  </a:solidFill>
                  <a:latin typeface="Arial" charset="0"/>
                  <a:ea typeface="ＭＳ Ｐゴシック" charset="0"/>
                  <a:cs typeface="ＭＳ Ｐゴシック" charset="0"/>
                </a:defRPr>
              </a:lvl1pPr>
              <a:lvl2pPr marL="742950" indent="-285750" defTabSz="1027113" eaLnBrk="0" hangingPunct="0">
                <a:defRPr sz="1000">
                  <a:solidFill>
                    <a:schemeClr val="tx1"/>
                  </a:solidFill>
                  <a:latin typeface="Arial" charset="0"/>
                  <a:ea typeface="ＭＳ Ｐゴシック" charset="0"/>
                </a:defRPr>
              </a:lvl2pPr>
              <a:lvl3pPr marL="1143000" indent="-228600" defTabSz="1027113" eaLnBrk="0" hangingPunct="0">
                <a:defRPr sz="1000">
                  <a:solidFill>
                    <a:schemeClr val="tx1"/>
                  </a:solidFill>
                  <a:latin typeface="Arial" charset="0"/>
                  <a:ea typeface="ＭＳ Ｐゴシック" charset="0"/>
                </a:defRPr>
              </a:lvl3pPr>
              <a:lvl4pPr marL="1600200" indent="-228600" defTabSz="1027113" eaLnBrk="0" hangingPunct="0">
                <a:defRPr sz="1000">
                  <a:solidFill>
                    <a:schemeClr val="tx1"/>
                  </a:solidFill>
                  <a:latin typeface="Arial" charset="0"/>
                  <a:ea typeface="ＭＳ Ｐゴシック" charset="0"/>
                </a:defRPr>
              </a:lvl4pPr>
              <a:lvl5pPr marL="2057400" indent="-228600" defTabSz="1027113" eaLnBrk="0" hangingPunct="0">
                <a:defRPr sz="1000">
                  <a:solidFill>
                    <a:schemeClr val="tx1"/>
                  </a:solidFill>
                  <a:latin typeface="Arial" charset="0"/>
                  <a:ea typeface="ＭＳ Ｐゴシック" charset="0"/>
                </a:defRPr>
              </a:lvl5pPr>
              <a:lvl6pPr marL="2514600" indent="-228600" defTabSz="10271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10271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10271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10271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a:t>Test defects = 3</a:t>
              </a:r>
            </a:p>
          </p:txBody>
        </p:sp>
      </p:grpSp>
      <p:pic>
        <p:nvPicPr>
          <p:cNvPr id="28" name="Picture 4" descr="C:\Documents and Settings\tchick\Local Settings\Temporary Internet Files\Content.IE5\6TCFAPSX\MCED00283_0000[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98477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r>
              <a:rPr lang="en-US">
                <a:latin typeface="Arial" charset="0"/>
              </a:rPr>
              <a:t>Using the PQI</a:t>
            </a:r>
          </a:p>
        </p:txBody>
      </p:sp>
      <p:sp>
        <p:nvSpPr>
          <p:cNvPr id="23555" name="Rectangle 3"/>
          <p:cNvSpPr>
            <a:spLocks noGrp="1" noChangeArrowheads="1"/>
          </p:cNvSpPr>
          <p:nvPr>
            <p:ph idx="1"/>
          </p:nvPr>
        </p:nvSpPr>
        <p:spPr/>
        <p:txBody>
          <a:bodyPr>
            <a:normAutofit lnSpcReduction="10000"/>
          </a:bodyPr>
          <a:lstStyle/>
          <a:p>
            <a:pPr marL="171450" indent="-171450" eaLnBrk="1" hangingPunct="1">
              <a:buFontTx/>
              <a:buChar char="•"/>
              <a:tabLst>
                <a:tab pos="1030288" algn="l"/>
              </a:tabLst>
            </a:pPr>
            <a:r>
              <a:rPr lang="en-US" dirty="0">
                <a:latin typeface="Arial" charset="0"/>
              </a:rPr>
              <a:t>If one assumes a desired defect density of </a:t>
            </a:r>
            <a:r>
              <a:rPr lang="en-US" b="1" i="1" dirty="0">
                <a:latin typeface="Arial" charset="0"/>
              </a:rPr>
              <a:t>x</a:t>
            </a:r>
            <a:r>
              <a:rPr lang="en-US" dirty="0">
                <a:latin typeface="Arial" charset="0"/>
              </a:rPr>
              <a:t> in program use and that each defect removal phase has a yield of 50%, then</a:t>
            </a:r>
          </a:p>
          <a:p>
            <a:pPr marL="400050" lvl="1" indent="0" eaLnBrk="1" hangingPunct="1">
              <a:buFont typeface="Arial" charset="0"/>
              <a:buChar char="•"/>
              <a:tabLst>
                <a:tab pos="1030288" algn="l"/>
              </a:tabLst>
            </a:pPr>
            <a:r>
              <a:rPr lang="en-US" dirty="0">
                <a:latin typeface="Arial" charset="0"/>
              </a:rPr>
              <a:t> </a:t>
            </a:r>
            <a:r>
              <a:rPr lang="en-US" b="1" i="1" dirty="0">
                <a:latin typeface="Arial" charset="0"/>
              </a:rPr>
              <a:t>x</a:t>
            </a:r>
            <a:r>
              <a:rPr lang="en-US" dirty="0">
                <a:latin typeface="Arial" charset="0"/>
              </a:rPr>
              <a:t> </a:t>
            </a:r>
            <a:r>
              <a:rPr lang="en-US" dirty="0" smtClean="0">
                <a:latin typeface="Arial" charset="0"/>
              </a:rPr>
              <a:t>	defects</a:t>
            </a:r>
            <a:r>
              <a:rPr lang="en-US" dirty="0">
                <a:latin typeface="Arial" charset="0"/>
              </a:rPr>
              <a:t>/size measure should be removed by system test</a:t>
            </a:r>
          </a:p>
          <a:p>
            <a:pPr marL="400050" lvl="1" indent="0" eaLnBrk="1" hangingPunct="1">
              <a:buFont typeface="Arial" charset="0"/>
              <a:buChar char="•"/>
              <a:tabLst>
                <a:tab pos="1030288" algn="l"/>
              </a:tabLst>
            </a:pPr>
            <a:r>
              <a:rPr lang="en-US" dirty="0">
                <a:latin typeface="Arial" charset="0"/>
              </a:rPr>
              <a:t> </a:t>
            </a:r>
            <a:r>
              <a:rPr lang="en-US" b="1" i="1" dirty="0">
                <a:latin typeface="Arial" charset="0"/>
              </a:rPr>
              <a:t>2x</a:t>
            </a:r>
            <a:r>
              <a:rPr lang="en-US" dirty="0">
                <a:latin typeface="Arial" charset="0"/>
              </a:rPr>
              <a:t> </a:t>
            </a:r>
            <a:r>
              <a:rPr lang="en-US" dirty="0" smtClean="0">
                <a:latin typeface="Arial" charset="0"/>
              </a:rPr>
              <a:t>	defects</a:t>
            </a:r>
            <a:r>
              <a:rPr lang="en-US" dirty="0">
                <a:latin typeface="Arial" charset="0"/>
              </a:rPr>
              <a:t>/size measure should be removed by </a:t>
            </a:r>
            <a:r>
              <a:rPr lang="en-US" dirty="0" smtClean="0">
                <a:latin typeface="Arial" charset="0"/>
              </a:rPr>
              <a:t/>
            </a:r>
            <a:br>
              <a:rPr lang="en-US" dirty="0" smtClean="0">
                <a:latin typeface="Arial" charset="0"/>
              </a:rPr>
            </a:br>
            <a:r>
              <a:rPr lang="en-US" dirty="0" smtClean="0">
                <a:latin typeface="Arial" charset="0"/>
              </a:rPr>
              <a:t>	integration test</a:t>
            </a:r>
            <a:endParaRPr lang="en-US" dirty="0">
              <a:latin typeface="Arial" charset="0"/>
            </a:endParaRPr>
          </a:p>
          <a:p>
            <a:pPr marL="400050" lvl="1" indent="0" eaLnBrk="1" hangingPunct="1">
              <a:buFont typeface="Arial" charset="0"/>
              <a:buChar char="•"/>
              <a:tabLst>
                <a:tab pos="1030288" algn="l"/>
              </a:tabLst>
            </a:pPr>
            <a:r>
              <a:rPr lang="en-US" dirty="0">
                <a:latin typeface="Arial" charset="0"/>
              </a:rPr>
              <a:t> </a:t>
            </a:r>
            <a:r>
              <a:rPr lang="en-US" b="1" i="1" dirty="0">
                <a:latin typeface="Arial" charset="0"/>
              </a:rPr>
              <a:t>4x</a:t>
            </a:r>
            <a:r>
              <a:rPr lang="en-US" dirty="0">
                <a:latin typeface="Arial" charset="0"/>
              </a:rPr>
              <a:t> </a:t>
            </a:r>
            <a:r>
              <a:rPr lang="en-US" dirty="0" smtClean="0">
                <a:latin typeface="Arial" charset="0"/>
              </a:rPr>
              <a:t>	defects</a:t>
            </a:r>
            <a:r>
              <a:rPr lang="en-US" dirty="0">
                <a:latin typeface="Arial" charset="0"/>
              </a:rPr>
              <a:t>/size measure should be removed by unit test</a:t>
            </a:r>
          </a:p>
          <a:p>
            <a:pPr marL="400050" lvl="1" indent="0" eaLnBrk="1" hangingPunct="1">
              <a:buFont typeface="Arial" charset="0"/>
              <a:buChar char="•"/>
              <a:tabLst>
                <a:tab pos="1030288" algn="l"/>
              </a:tabLst>
            </a:pPr>
            <a:r>
              <a:rPr lang="en-US" dirty="0">
                <a:latin typeface="Arial" charset="0"/>
              </a:rPr>
              <a:t> </a:t>
            </a:r>
            <a:r>
              <a:rPr lang="en-US" b="1" i="1" dirty="0">
                <a:latin typeface="Arial" charset="0"/>
              </a:rPr>
              <a:t>8x</a:t>
            </a:r>
            <a:r>
              <a:rPr lang="en-US" dirty="0">
                <a:latin typeface="Arial" charset="0"/>
              </a:rPr>
              <a:t> </a:t>
            </a:r>
            <a:r>
              <a:rPr lang="en-US" dirty="0" smtClean="0">
                <a:latin typeface="Arial" charset="0"/>
              </a:rPr>
              <a:t>	defects</a:t>
            </a:r>
            <a:r>
              <a:rPr lang="en-US" dirty="0">
                <a:latin typeface="Arial" charset="0"/>
              </a:rPr>
              <a:t>/size measure should be removed by compile</a:t>
            </a:r>
          </a:p>
          <a:p>
            <a:pPr marL="171450" indent="-171450" eaLnBrk="1" hangingPunct="1">
              <a:buFontTx/>
              <a:buChar char="•"/>
              <a:tabLst>
                <a:tab pos="1030288" algn="l"/>
              </a:tabLst>
            </a:pPr>
            <a:r>
              <a:rPr lang="en-US" dirty="0">
                <a:latin typeface="Arial" charset="0"/>
              </a:rPr>
              <a:t>For example, if the goal is less than 0.5 defects/size measure after system test, then the defect removal rate for the unit test phase should be 2 defects/size measure.  </a:t>
            </a:r>
          </a:p>
          <a:p>
            <a:pPr marL="171450" indent="-171450" eaLnBrk="1" hangingPunct="1">
              <a:buFontTx/>
              <a:buChar char="•"/>
              <a:tabLst>
                <a:tab pos="1030288" algn="l"/>
              </a:tabLst>
            </a:pPr>
            <a:r>
              <a:rPr lang="en-US" dirty="0">
                <a:latin typeface="Arial" charset="0"/>
              </a:rPr>
              <a:t>Note:  The defect density measures may be modified if desired.  In particular, if there is no compile phase, then defect density for another defect removal phase such as personal reviews can be used instead of those for the compile phase.</a:t>
            </a:r>
          </a:p>
        </p:txBody>
      </p:sp>
      <p:pic>
        <p:nvPicPr>
          <p:cNvPr id="5" name="Picture 4" descr="C:\Documents and Settings\tchick\Local Settings\Temporary Internet Files\Content.IE5\6TCFAPSX\MCED00283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9389" y="107576"/>
            <a:ext cx="565150" cy="903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8716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eaLnBrk="1" hangingPunct="1"/>
            <a:r>
              <a:rPr lang="en-US">
                <a:latin typeface="Arial" charset="0"/>
              </a:rPr>
              <a:t>Capture-Recapture – 1 </a:t>
            </a:r>
          </a:p>
        </p:txBody>
      </p:sp>
      <p:sp>
        <p:nvSpPr>
          <p:cNvPr id="24579" name="Rectangle 3"/>
          <p:cNvSpPr>
            <a:spLocks noGrp="1" noChangeArrowheads="1"/>
          </p:cNvSpPr>
          <p:nvPr>
            <p:ph idx="1"/>
          </p:nvPr>
        </p:nvSpPr>
        <p:spPr/>
        <p:txBody>
          <a:bodyPr/>
          <a:lstStyle/>
          <a:p>
            <a:pPr marL="0" indent="0" defTabSz="722313" eaLnBrk="1" hangingPunct="1">
              <a:tabLst>
                <a:tab pos="349250" algn="l"/>
              </a:tabLst>
            </a:pPr>
            <a:r>
              <a:rPr lang="en-US" sz="2000">
                <a:latin typeface="Arial" charset="0"/>
              </a:rPr>
              <a:t>The capture-recapture method uses sampled data to estimate populations.</a:t>
            </a:r>
          </a:p>
          <a:p>
            <a:pPr marL="0" indent="0" defTabSz="722313" eaLnBrk="1" hangingPunct="1">
              <a:tabLst>
                <a:tab pos="349250" algn="l"/>
              </a:tabLst>
            </a:pPr>
            <a:r>
              <a:rPr lang="en-US" sz="2000">
                <a:latin typeface="Arial" charset="0"/>
              </a:rPr>
              <a:t>It can be used to estimate the defects in a product.</a:t>
            </a:r>
          </a:p>
          <a:p>
            <a:pPr marL="0" indent="0" defTabSz="722313" eaLnBrk="1" hangingPunct="1">
              <a:tabLst>
                <a:tab pos="349250" algn="l"/>
              </a:tabLst>
            </a:pPr>
            <a:r>
              <a:rPr lang="en-US" sz="2000">
                <a:latin typeface="Arial" charset="0"/>
              </a:rPr>
              <a:t>Data are required from two or more independent inspections, reviews, or tests of the defective product.</a:t>
            </a:r>
          </a:p>
          <a:p>
            <a:pPr marL="0" indent="0" defTabSz="722313" eaLnBrk="1" hangingPunct="1">
              <a:tabLst>
                <a:tab pos="349250" algn="l"/>
              </a:tabLst>
            </a:pPr>
            <a:r>
              <a:rPr lang="en-US" sz="2000">
                <a:latin typeface="Arial" charset="0"/>
              </a:rPr>
              <a:t>These data can then be used to estimate the total defects and the number of defects remaining.</a:t>
            </a:r>
          </a:p>
        </p:txBody>
      </p:sp>
    </p:spTree>
    <p:extLst>
      <p:ext uri="{BB962C8B-B14F-4D97-AF65-F5344CB8AC3E}">
        <p14:creationId xmlns:p14="http://schemas.microsoft.com/office/powerpoint/2010/main" val="41085007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r>
              <a:rPr lang="en-US">
                <a:latin typeface="Arial" charset="0"/>
              </a:rPr>
              <a:t>Capture-Recapture – 2 </a:t>
            </a:r>
          </a:p>
        </p:txBody>
      </p:sp>
      <p:sp>
        <p:nvSpPr>
          <p:cNvPr id="3" name="Content Placeholder 2"/>
          <p:cNvSpPr>
            <a:spLocks noGrp="1"/>
          </p:cNvSpPr>
          <p:nvPr>
            <p:ph sz="half" idx="1"/>
          </p:nvPr>
        </p:nvSpPr>
        <p:spPr/>
        <p:txBody>
          <a:bodyPr/>
          <a:lstStyle/>
          <a:p>
            <a:r>
              <a:rPr lang="en-US" sz="2000" dirty="0"/>
              <a:t>A = Defects found by inspector A</a:t>
            </a:r>
          </a:p>
          <a:p>
            <a:r>
              <a:rPr lang="en-US" sz="2000" dirty="0"/>
              <a:t>B = Defects found by inspector B</a:t>
            </a:r>
          </a:p>
          <a:p>
            <a:r>
              <a:rPr lang="en-US" sz="2000" dirty="0"/>
              <a:t>C – Defects common to A and B</a:t>
            </a:r>
          </a:p>
          <a:p>
            <a:r>
              <a:rPr lang="en-US" sz="2000" dirty="0"/>
              <a:t>Total defects = A*B/C</a:t>
            </a:r>
          </a:p>
          <a:p>
            <a:r>
              <a:rPr lang="en-US" sz="2000" dirty="0"/>
              <a:t>Total found = A+B-C</a:t>
            </a:r>
          </a:p>
          <a:p>
            <a:r>
              <a:rPr lang="en-US" sz="2000" dirty="0"/>
              <a:t>Total remaining = A*B/C – (A+B-C)</a:t>
            </a:r>
          </a:p>
          <a:p>
            <a:endParaRPr lang="en-US" dirty="0"/>
          </a:p>
        </p:txBody>
      </p:sp>
      <p:grpSp>
        <p:nvGrpSpPr>
          <p:cNvPr id="4" name="Group 3"/>
          <p:cNvGrpSpPr/>
          <p:nvPr/>
        </p:nvGrpSpPr>
        <p:grpSpPr>
          <a:xfrm>
            <a:off x="250264" y="1123950"/>
            <a:ext cx="4249948" cy="3702050"/>
            <a:chOff x="444500" y="2147888"/>
            <a:chExt cx="4962525" cy="4322762"/>
          </a:xfrm>
        </p:grpSpPr>
        <p:sp>
          <p:nvSpPr>
            <p:cNvPr id="25603" name="Oval 3"/>
            <p:cNvSpPr>
              <a:spLocks noChangeArrowheads="1"/>
            </p:cNvSpPr>
            <p:nvPr/>
          </p:nvSpPr>
          <p:spPr bwMode="auto">
            <a:xfrm>
              <a:off x="444500" y="2147888"/>
              <a:ext cx="4962525" cy="4322762"/>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16" tIns="45708" rIns="91416" bIns="45708" anchor="ctr"/>
            <a:lstStyle/>
            <a:p>
              <a:endParaRPr lang="en-US"/>
            </a:p>
          </p:txBody>
        </p:sp>
        <p:sp>
          <p:nvSpPr>
            <p:cNvPr id="25604" name="Oval 4"/>
            <p:cNvSpPr>
              <a:spLocks noChangeArrowheads="1"/>
            </p:cNvSpPr>
            <p:nvPr/>
          </p:nvSpPr>
          <p:spPr bwMode="auto">
            <a:xfrm>
              <a:off x="1697038" y="3074988"/>
              <a:ext cx="2082800" cy="2051050"/>
            </a:xfrm>
            <a:prstGeom prst="ellipse">
              <a:avLst/>
            </a:prstGeom>
            <a:solidFill>
              <a:srgbClr val="3366FF"/>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102678" tIns="51339" rIns="102678" bIns="51339" anchor="ctr"/>
            <a:lstStyle/>
            <a:p>
              <a:pPr marL="269875" indent="-269875" algn="ctr" defTabSz="811213">
                <a:spcBef>
                  <a:spcPct val="0"/>
                </a:spcBef>
              </a:pPr>
              <a:r>
                <a:rPr lang="en-US" sz="2200" b="1"/>
                <a:t>A</a:t>
              </a:r>
            </a:p>
          </p:txBody>
        </p:sp>
        <p:sp>
          <p:nvSpPr>
            <p:cNvPr id="25605" name="Oval 5"/>
            <p:cNvSpPr>
              <a:spLocks noChangeArrowheads="1"/>
            </p:cNvSpPr>
            <p:nvPr/>
          </p:nvSpPr>
          <p:spPr bwMode="auto">
            <a:xfrm>
              <a:off x="3100388" y="3810000"/>
              <a:ext cx="1903412" cy="1884363"/>
            </a:xfrm>
            <a:prstGeom prst="ellipse">
              <a:avLst/>
            </a:prstGeom>
            <a:solidFill>
              <a:srgbClr val="FF0000">
                <a:alpha val="59999"/>
              </a:srgbClr>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102678" tIns="51339" rIns="102678" bIns="51339" anchor="ctr"/>
            <a:lstStyle/>
            <a:p>
              <a:pPr marL="269875" indent="-269875" algn="ctr" defTabSz="811213">
                <a:spcBef>
                  <a:spcPct val="0"/>
                </a:spcBef>
              </a:pPr>
              <a:r>
                <a:rPr lang="en-US" sz="2200" b="1"/>
                <a:t>B</a:t>
              </a:r>
            </a:p>
          </p:txBody>
        </p:sp>
        <p:sp>
          <p:nvSpPr>
            <p:cNvPr id="25606" name="Text Box 6"/>
            <p:cNvSpPr txBox="1">
              <a:spLocks noChangeArrowheads="1"/>
            </p:cNvSpPr>
            <p:nvPr/>
          </p:nvSpPr>
          <p:spPr bwMode="auto">
            <a:xfrm>
              <a:off x="4473575" y="3132138"/>
              <a:ext cx="414338" cy="446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2678" tIns="51339" rIns="102678" bIns="51339">
              <a:spAutoFit/>
            </a:bodyPr>
            <a:lstStyle>
              <a:lvl1pPr marL="269875" indent="-269875" defTabSz="811213" eaLnBrk="0" hangingPunct="0">
                <a:defRPr sz="1000">
                  <a:solidFill>
                    <a:schemeClr val="tx1"/>
                  </a:solidFill>
                  <a:latin typeface="Arial" charset="0"/>
                  <a:ea typeface="ＭＳ Ｐゴシック" charset="0"/>
                  <a:cs typeface="ＭＳ Ｐゴシック" charset="0"/>
                </a:defRPr>
              </a:lvl1pPr>
              <a:lvl2pPr marL="742950" indent="-285750" defTabSz="811213" eaLnBrk="0" hangingPunct="0">
                <a:defRPr sz="1000">
                  <a:solidFill>
                    <a:schemeClr val="tx1"/>
                  </a:solidFill>
                  <a:latin typeface="Arial" charset="0"/>
                  <a:ea typeface="ＭＳ Ｐゴシック" charset="0"/>
                </a:defRPr>
              </a:lvl2pPr>
              <a:lvl3pPr marL="1143000" indent="-228600" defTabSz="811213" eaLnBrk="0" hangingPunct="0">
                <a:defRPr sz="1000">
                  <a:solidFill>
                    <a:schemeClr val="tx1"/>
                  </a:solidFill>
                  <a:latin typeface="Arial" charset="0"/>
                  <a:ea typeface="ＭＳ Ｐゴシック" charset="0"/>
                </a:defRPr>
              </a:lvl3pPr>
              <a:lvl4pPr marL="1600200" indent="-228600" defTabSz="811213" eaLnBrk="0" hangingPunct="0">
                <a:defRPr sz="1000">
                  <a:solidFill>
                    <a:schemeClr val="tx1"/>
                  </a:solidFill>
                  <a:latin typeface="Arial" charset="0"/>
                  <a:ea typeface="ＭＳ Ｐゴシック" charset="0"/>
                </a:defRPr>
              </a:lvl4pPr>
              <a:lvl5pPr marL="2057400" indent="-228600" defTabSz="811213" eaLnBrk="0" hangingPunct="0">
                <a:defRPr sz="1000">
                  <a:solidFill>
                    <a:schemeClr val="tx1"/>
                  </a:solidFill>
                  <a:latin typeface="Arial" charset="0"/>
                  <a:ea typeface="ＭＳ Ｐゴシック" charset="0"/>
                </a:defRPr>
              </a:lvl5pPr>
              <a:lvl6pPr marL="2514600" indent="-228600" defTabSz="811213" eaLnBrk="0" fontAlgn="base" hangingPunct="0">
                <a:spcBef>
                  <a:spcPct val="30000"/>
                </a:spcBef>
                <a:spcAft>
                  <a:spcPct val="0"/>
                </a:spcAft>
                <a:defRPr sz="1000">
                  <a:solidFill>
                    <a:schemeClr val="tx1"/>
                  </a:solidFill>
                  <a:latin typeface="Arial" charset="0"/>
                  <a:ea typeface="ＭＳ Ｐゴシック" charset="0"/>
                </a:defRPr>
              </a:lvl6pPr>
              <a:lvl7pPr marL="2971800" indent="-228600" defTabSz="811213" eaLnBrk="0" fontAlgn="base" hangingPunct="0">
                <a:spcBef>
                  <a:spcPct val="30000"/>
                </a:spcBef>
                <a:spcAft>
                  <a:spcPct val="0"/>
                </a:spcAft>
                <a:defRPr sz="1000">
                  <a:solidFill>
                    <a:schemeClr val="tx1"/>
                  </a:solidFill>
                  <a:latin typeface="Arial" charset="0"/>
                  <a:ea typeface="ＭＳ Ｐゴシック" charset="0"/>
                </a:defRPr>
              </a:lvl7pPr>
              <a:lvl8pPr marL="3429000" indent="-228600" defTabSz="811213" eaLnBrk="0" fontAlgn="base" hangingPunct="0">
                <a:spcBef>
                  <a:spcPct val="30000"/>
                </a:spcBef>
                <a:spcAft>
                  <a:spcPct val="0"/>
                </a:spcAft>
                <a:defRPr sz="1000">
                  <a:solidFill>
                    <a:schemeClr val="tx1"/>
                  </a:solidFill>
                  <a:latin typeface="Arial" charset="0"/>
                  <a:ea typeface="ＭＳ Ｐゴシック" charset="0"/>
                </a:defRPr>
              </a:lvl8pPr>
              <a:lvl9pPr marL="3886200" indent="-228600" defTabSz="811213"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spcBef>
                  <a:spcPct val="0"/>
                </a:spcBef>
              </a:pPr>
              <a:r>
                <a:rPr lang="en-US" sz="2200" b="1"/>
                <a:t>C</a:t>
              </a:r>
            </a:p>
          </p:txBody>
        </p:sp>
        <p:sp>
          <p:nvSpPr>
            <p:cNvPr id="25607" name="AutoShape 7"/>
            <p:cNvSpPr>
              <a:spLocks noChangeArrowheads="1"/>
            </p:cNvSpPr>
            <p:nvPr/>
          </p:nvSpPr>
          <p:spPr bwMode="auto">
            <a:xfrm rot="-2329974">
              <a:off x="3462338" y="3797300"/>
              <a:ext cx="1057275" cy="288925"/>
            </a:xfrm>
            <a:prstGeom prst="leftArrow">
              <a:avLst>
                <a:gd name="adj1" fmla="val 50000"/>
                <a:gd name="adj2" fmla="val 91484"/>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16" tIns="45708" rIns="91416" bIns="45708" anchor="ctr"/>
            <a:lstStyle/>
            <a:p>
              <a:endParaRPr lang="en-US"/>
            </a:p>
          </p:txBody>
        </p:sp>
      </p:grpSp>
    </p:spTree>
    <p:extLst>
      <p:ext uri="{BB962C8B-B14F-4D97-AF65-F5344CB8AC3E}">
        <p14:creationId xmlns:p14="http://schemas.microsoft.com/office/powerpoint/2010/main" val="1148419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eaLnBrk="1" hangingPunct="1"/>
            <a:r>
              <a:rPr lang="en-US">
                <a:latin typeface="Arial" charset="0"/>
              </a:rPr>
              <a:t>Capture-Recapture – 3 </a:t>
            </a:r>
          </a:p>
        </p:txBody>
      </p:sp>
      <p:sp>
        <p:nvSpPr>
          <p:cNvPr id="26627" name="Rectangle 3"/>
          <p:cNvSpPr>
            <a:spLocks noGrp="1" noChangeArrowheads="1"/>
          </p:cNvSpPr>
          <p:nvPr>
            <p:ph idx="1"/>
          </p:nvPr>
        </p:nvSpPr>
        <p:spPr/>
        <p:txBody>
          <a:bodyPr/>
          <a:lstStyle/>
          <a:p>
            <a:pPr marL="0" indent="0"/>
            <a:r>
              <a:rPr lang="en-US">
                <a:latin typeface="Arial" charset="0"/>
              </a:rPr>
              <a:t>The validity of capture-recapture estimates, like any other statistical procedures, critically depends upon the model assumptions. If the assumptions were not followed, the estimates are questionable.</a:t>
            </a:r>
          </a:p>
          <a:p>
            <a:pPr lvl="1">
              <a:buFont typeface="Arial" charset="0"/>
              <a:buChar char="•"/>
            </a:pPr>
            <a:r>
              <a:rPr lang="en-US">
                <a:latin typeface="Arial" charset="0"/>
              </a:rPr>
              <a:t>This defect estimate is only reliable when all the numbers A and B are greater than 4 and  A-C, and B-C are both greater than 1.  </a:t>
            </a:r>
          </a:p>
          <a:p>
            <a:pPr lvl="1">
              <a:buFont typeface="Arial" charset="0"/>
              <a:buChar char="•"/>
            </a:pPr>
            <a:r>
              <a:rPr lang="en-US">
                <a:latin typeface="Arial" charset="0"/>
              </a:rPr>
              <a:t>Even with these criteria, estimate error is likely 10% or more.</a:t>
            </a:r>
          </a:p>
          <a:p>
            <a:pPr lvl="1">
              <a:buFont typeface="Arial" charset="0"/>
              <a:buChar char="•"/>
            </a:pPr>
            <a:r>
              <a:rPr lang="en-US">
                <a:latin typeface="Arial" charset="0"/>
              </a:rPr>
              <a:t>Generally, larger numbers, give more reliable estimates.</a:t>
            </a:r>
          </a:p>
          <a:p>
            <a:pPr lvl="1">
              <a:buFont typeface="Arial" charset="0"/>
              <a:buChar char="•"/>
            </a:pPr>
            <a:r>
              <a:rPr lang="en-US">
                <a:latin typeface="Arial" charset="0"/>
              </a:rPr>
              <a:t>If A=B=C, you are likely to have found all the defects.</a:t>
            </a:r>
          </a:p>
        </p:txBody>
      </p:sp>
    </p:spTree>
    <p:extLst>
      <p:ext uri="{BB962C8B-B14F-4D97-AF65-F5344CB8AC3E}">
        <p14:creationId xmlns:p14="http://schemas.microsoft.com/office/powerpoint/2010/main" val="367278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27651" name="Rectangle 5"/>
          <p:cNvSpPr>
            <a:spLocks noGrp="1" noChangeArrowheads="1"/>
          </p:cNvSpPr>
          <p:nvPr>
            <p:ph idx="1"/>
          </p:nvPr>
        </p:nvSpPr>
        <p:spPr/>
        <p:txBody>
          <a:bodyPr/>
          <a:lstStyle/>
          <a:p>
            <a:pPr marL="0" indent="0" eaLnBrk="1" hangingPunct="1"/>
            <a:r>
              <a:rPr lang="en-US" b="1" dirty="0">
                <a:solidFill>
                  <a:schemeClr val="tx1">
                    <a:lumMod val="50000"/>
                    <a:lumOff val="50000"/>
                  </a:schemeClr>
                </a:solidFill>
                <a:latin typeface="Arial" charset="0"/>
              </a:rPr>
              <a:t>Quality Review</a:t>
            </a:r>
          </a:p>
          <a:p>
            <a:pPr marL="0" indent="0" eaLnBrk="1" hangingPunct="1"/>
            <a:r>
              <a:rPr lang="en-US" b="1" dirty="0">
                <a:solidFill>
                  <a:schemeClr val="tx1">
                    <a:lumMod val="50000"/>
                    <a:lumOff val="50000"/>
                  </a:schemeClr>
                </a:solidFill>
                <a:latin typeface="Arial" charset="0"/>
              </a:rPr>
              <a:t>Leading vs. Lagging Indicators</a:t>
            </a:r>
          </a:p>
          <a:p>
            <a:pPr marL="0" indent="0" eaLnBrk="1" hangingPunct="1"/>
            <a:r>
              <a:rPr lang="en-US" b="1" dirty="0">
                <a:latin typeface="Arial" charset="0"/>
              </a:rPr>
              <a:t>Making a quality plan</a:t>
            </a:r>
          </a:p>
          <a:p>
            <a:pPr marL="0" indent="0" eaLnBrk="1" hangingPunct="1"/>
            <a:r>
              <a:rPr lang="en-US" b="1" dirty="0">
                <a:solidFill>
                  <a:schemeClr val="tx1">
                    <a:lumMod val="50000"/>
                    <a:lumOff val="50000"/>
                  </a:schemeClr>
                </a:solidFill>
                <a:latin typeface="Arial" charset="0"/>
              </a:rPr>
              <a:t>Applying Quality Principles Through the Quality Manager Role</a:t>
            </a:r>
          </a:p>
        </p:txBody>
      </p:sp>
    </p:spTree>
    <p:extLst>
      <p:ext uri="{BB962C8B-B14F-4D97-AF65-F5344CB8AC3E}">
        <p14:creationId xmlns:p14="http://schemas.microsoft.com/office/powerpoint/2010/main" val="1474634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r>
              <a:rPr lang="en-US">
                <a:latin typeface="Arial" charset="0"/>
              </a:rPr>
              <a:t>Our student is now ready to make a Quality Plan - 1</a:t>
            </a:r>
          </a:p>
        </p:txBody>
      </p:sp>
      <p:sp>
        <p:nvSpPr>
          <p:cNvPr id="28675" name="Content Placeholder 2"/>
          <p:cNvSpPr>
            <a:spLocks noGrp="1"/>
          </p:cNvSpPr>
          <p:nvPr>
            <p:ph idx="1"/>
          </p:nvPr>
        </p:nvSpPr>
        <p:spPr/>
        <p:txBody>
          <a:bodyPr/>
          <a:lstStyle/>
          <a:p>
            <a:pPr marL="0" indent="0"/>
            <a:r>
              <a:rPr lang="en-US">
                <a:latin typeface="Arial" charset="0"/>
              </a:rPr>
              <a:t>Recall that the student</a:t>
            </a:r>
            <a:r>
              <a:rPr lang="ja-JP" altLang="en-US">
                <a:latin typeface="Arial" charset="0"/>
              </a:rPr>
              <a:t>’</a:t>
            </a:r>
            <a:r>
              <a:rPr lang="en-US">
                <a:latin typeface="Arial" charset="0"/>
              </a:rPr>
              <a:t>s quality goal is to increase the process yield to 60%.  To accomplish this, the student plans to implement the following PIPs:</a:t>
            </a:r>
          </a:p>
          <a:p>
            <a:pPr lvl="1">
              <a:buFontTx/>
              <a:buAutoNum type="arabicPeriod"/>
            </a:pPr>
            <a:r>
              <a:rPr lang="en-US">
                <a:latin typeface="Arial" charset="0"/>
              </a:rPr>
              <a:t>Process yield has been declining over the last 2 programs, which will lead to more defects being found in Test.  To improve process yield, focus on improving the code review phase yield as it is only 37.5%. Try reviewing at a slower pace and take a break between the code and code review phase.</a:t>
            </a:r>
          </a:p>
          <a:p>
            <a:pPr lvl="1">
              <a:buFontTx/>
              <a:buAutoNum type="arabicPeriod"/>
            </a:pPr>
            <a:r>
              <a:rPr lang="en-US">
                <a:latin typeface="Arial" charset="0"/>
              </a:rPr>
              <a:t>Review type 70 &amp; 80 defects in the defect log and update review checklists to find and fix defects prior to test. They are the most costly and they are currently making it through to the failure phases.</a:t>
            </a:r>
          </a:p>
        </p:txBody>
      </p:sp>
    </p:spTree>
    <p:extLst>
      <p:ext uri="{BB962C8B-B14F-4D97-AF65-F5344CB8AC3E}">
        <p14:creationId xmlns:p14="http://schemas.microsoft.com/office/powerpoint/2010/main" val="3325688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a:latin typeface="Arial" charset="0"/>
              </a:rPr>
              <a:t>Our student is now ready to make a Quality Plan - 2</a:t>
            </a:r>
          </a:p>
        </p:txBody>
      </p:sp>
      <p:sp>
        <p:nvSpPr>
          <p:cNvPr id="29699" name="Content Placeholder 2"/>
          <p:cNvSpPr>
            <a:spLocks noGrp="1"/>
          </p:cNvSpPr>
          <p:nvPr>
            <p:ph idx="1"/>
          </p:nvPr>
        </p:nvSpPr>
        <p:spPr/>
        <p:txBody>
          <a:bodyPr/>
          <a:lstStyle/>
          <a:p>
            <a:pPr marL="0" indent="0"/>
            <a:r>
              <a:rPr lang="en-US">
                <a:latin typeface="Arial" charset="0"/>
              </a:rPr>
              <a:t>The student has:</a:t>
            </a:r>
          </a:p>
          <a:p>
            <a:pPr lvl="1">
              <a:buFont typeface="Arial" charset="0"/>
              <a:buChar char="•"/>
            </a:pPr>
            <a:r>
              <a:rPr lang="en-US">
                <a:latin typeface="Arial" charset="0"/>
              </a:rPr>
              <a:t>added a step in the Code Review process to take at least a 15 minute break between the Code and Code Review phases</a:t>
            </a:r>
          </a:p>
          <a:p>
            <a:pPr lvl="1">
              <a:buFont typeface="Arial" charset="0"/>
              <a:buChar char="•"/>
            </a:pPr>
            <a:r>
              <a:rPr lang="en-US">
                <a:latin typeface="Arial" charset="0"/>
              </a:rPr>
              <a:t>evaluated the defect logs to determine what needs to be added to the Design and Code Review checklists in order to remove type 70 and 80 defects earlier in the development process.</a:t>
            </a:r>
          </a:p>
          <a:p>
            <a:pPr marL="0" indent="0"/>
            <a:r>
              <a:rPr lang="en-US">
                <a:latin typeface="Arial" charset="0"/>
              </a:rPr>
              <a:t>The student is now ready to estimate a new assignment using the updated processes and applying the new quality principles they have recently learned through their evaluation of their quality data.</a:t>
            </a:r>
          </a:p>
        </p:txBody>
      </p:sp>
    </p:spTree>
    <p:extLst>
      <p:ext uri="{BB962C8B-B14F-4D97-AF65-F5344CB8AC3E}">
        <p14:creationId xmlns:p14="http://schemas.microsoft.com/office/powerpoint/2010/main" val="2803086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a:latin typeface="Arial" charset="0"/>
              </a:rPr>
              <a:t>Program 9 Size and Time Estimate</a:t>
            </a:r>
          </a:p>
        </p:txBody>
      </p:sp>
      <p:pic>
        <p:nvPicPr>
          <p:cNvPr id="307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5458775" cy="500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3769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4099" name="Rectangle 5"/>
          <p:cNvSpPr>
            <a:spLocks noGrp="1" noChangeArrowheads="1"/>
          </p:cNvSpPr>
          <p:nvPr>
            <p:ph idx="1"/>
          </p:nvPr>
        </p:nvSpPr>
        <p:spPr/>
        <p:txBody>
          <a:bodyPr/>
          <a:lstStyle/>
          <a:p>
            <a:pPr marL="0" indent="0" eaLnBrk="1" hangingPunct="1"/>
            <a:r>
              <a:rPr lang="en-US" b="1" dirty="0">
                <a:latin typeface="Arial" charset="0"/>
              </a:rPr>
              <a:t>Quality Review</a:t>
            </a:r>
          </a:p>
          <a:p>
            <a:pPr marL="0" indent="0" eaLnBrk="1" hangingPunct="1"/>
            <a:r>
              <a:rPr lang="en-US" b="1" dirty="0">
                <a:solidFill>
                  <a:schemeClr val="tx1">
                    <a:lumMod val="50000"/>
                    <a:lumOff val="50000"/>
                  </a:schemeClr>
                </a:solidFill>
                <a:latin typeface="Arial" charset="0"/>
              </a:rPr>
              <a:t>Leading vs. Lagging Indicators</a:t>
            </a:r>
          </a:p>
          <a:p>
            <a:pPr marL="0" indent="0" eaLnBrk="1" hangingPunct="1"/>
            <a:r>
              <a:rPr lang="en-US" b="1" dirty="0">
                <a:solidFill>
                  <a:schemeClr val="tx1">
                    <a:lumMod val="50000"/>
                    <a:lumOff val="50000"/>
                  </a:schemeClr>
                </a:solidFill>
                <a:latin typeface="Arial" charset="0"/>
              </a:rPr>
              <a:t>Making a Quality Plan</a:t>
            </a:r>
          </a:p>
          <a:p>
            <a:pPr marL="0" indent="0" eaLnBrk="1" hangingPunct="1"/>
            <a:r>
              <a:rPr lang="en-US" b="1" dirty="0">
                <a:solidFill>
                  <a:schemeClr val="tx1">
                    <a:lumMod val="50000"/>
                    <a:lumOff val="50000"/>
                  </a:schemeClr>
                </a:solidFill>
                <a:latin typeface="Arial" charset="0"/>
              </a:rPr>
              <a:t>Applying Quality Principles Through the Quality Manager Role</a:t>
            </a:r>
          </a:p>
        </p:txBody>
      </p:sp>
    </p:spTree>
    <p:extLst>
      <p:ext uri="{BB962C8B-B14F-4D97-AF65-F5344CB8AC3E}">
        <p14:creationId xmlns:p14="http://schemas.microsoft.com/office/powerpoint/2010/main" val="614170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r>
              <a:rPr lang="en-US" sz="2400">
                <a:latin typeface="Arial" charset="0"/>
              </a:rPr>
              <a:t>Program 9 Plan Summary – Base on Historical Performance</a:t>
            </a:r>
          </a:p>
        </p:txBody>
      </p:sp>
      <p:sp>
        <p:nvSpPr>
          <p:cNvPr id="31747" name="Content Placeholder 2"/>
          <p:cNvSpPr>
            <a:spLocks noGrp="1"/>
          </p:cNvSpPr>
          <p:nvPr>
            <p:ph idx="1"/>
          </p:nvPr>
        </p:nvSpPr>
        <p:spPr/>
        <p:txBody>
          <a:bodyPr/>
          <a:lstStyle/>
          <a:p>
            <a:r>
              <a:rPr lang="en-US" dirty="0">
                <a:latin typeface="Arial" charset="0"/>
              </a:rPr>
              <a:t>Code Review Rate = 1050 LOC/</a:t>
            </a:r>
            <a:r>
              <a:rPr lang="en-US" dirty="0" err="1">
                <a:latin typeface="Arial" charset="0"/>
              </a:rPr>
              <a:t>Hr</a:t>
            </a:r>
            <a:endParaRPr lang="en-US" dirty="0">
              <a:latin typeface="Arial" charset="0"/>
            </a:endParaRPr>
          </a:p>
          <a:p>
            <a:r>
              <a:rPr lang="en-US" dirty="0">
                <a:latin typeface="Arial" charset="0"/>
              </a:rPr>
              <a:t>Code Review Removal rate = 5.3 Defects/</a:t>
            </a:r>
            <a:r>
              <a:rPr lang="en-US" dirty="0" err="1">
                <a:latin typeface="Arial" charset="0"/>
              </a:rPr>
              <a:t>Hr</a:t>
            </a:r>
            <a:endParaRPr lang="en-US" dirty="0">
              <a:latin typeface="Arial" charset="0"/>
            </a:endParaRPr>
          </a:p>
          <a:p>
            <a:r>
              <a:rPr lang="en-US" dirty="0">
                <a:latin typeface="Arial" charset="0"/>
              </a:rPr>
              <a:t>Process Yield = 50%</a:t>
            </a:r>
          </a:p>
        </p:txBody>
      </p:sp>
      <p:graphicFrame>
        <p:nvGraphicFramePr>
          <p:cNvPr id="5" name="Table 4"/>
          <p:cNvGraphicFramePr>
            <a:graphicFrameLocks noGrp="1"/>
          </p:cNvGraphicFramePr>
          <p:nvPr>
            <p:extLst>
              <p:ext uri="{D42A27DB-BD31-4B8C-83A1-F6EECF244321}">
                <p14:modId xmlns:p14="http://schemas.microsoft.com/office/powerpoint/2010/main" val="396275762"/>
              </p:ext>
            </p:extLst>
          </p:nvPr>
        </p:nvGraphicFramePr>
        <p:xfrm>
          <a:off x="388938" y="2554941"/>
          <a:ext cx="8323263" cy="3574397"/>
        </p:xfrm>
        <a:graphic>
          <a:graphicData uri="http://schemas.openxmlformats.org/drawingml/2006/table">
            <a:tbl>
              <a:tblPr/>
              <a:tblGrid>
                <a:gridCol w="2931116"/>
                <a:gridCol w="1299645"/>
                <a:gridCol w="1354950"/>
                <a:gridCol w="1438546"/>
                <a:gridCol w="1299006"/>
              </a:tblGrid>
              <a:tr h="714877">
                <a:tc>
                  <a:txBody>
                    <a:bodyPr/>
                    <a:lstStyle/>
                    <a:p>
                      <a:pPr algn="l" fontAlgn="b"/>
                      <a:r>
                        <a:rPr lang="en-US" sz="1800" b="1" i="0" u="none" strike="noStrike" dirty="0">
                          <a:latin typeface="Arial"/>
                        </a:rPr>
                        <a:t>Phase</a:t>
                      </a:r>
                    </a:p>
                  </a:txBody>
                  <a:tcPr marL="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Plan Minutes</a:t>
                      </a:r>
                    </a:p>
                  </a:txBody>
                  <a:tcPr marL="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Defects Injected</a:t>
                      </a:r>
                    </a:p>
                  </a:txBody>
                  <a:tcPr marL="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Defects Removed</a:t>
                      </a:r>
                    </a:p>
                  </a:txBody>
                  <a:tcPr marL="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Phase Yield</a:t>
                      </a:r>
                    </a:p>
                  </a:txBody>
                  <a:tcPr marL="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Planning</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46</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Detailed Design</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121</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1</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DLD Review</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25</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0.6</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60.00%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Code</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77</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3</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0.2</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5.88%</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Code Review</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13</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1.2</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37.50%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Compile</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2</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50.00%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a:latin typeface="Arial"/>
                        </a:rPr>
                        <a:t>Unit Test</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45</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100.00%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440">
                <a:tc>
                  <a:txBody>
                    <a:bodyPr/>
                    <a:lstStyle/>
                    <a:p>
                      <a:pPr algn="l" fontAlgn="b"/>
                      <a:r>
                        <a:rPr lang="en-US" sz="1800" b="0" i="0" u="none" strike="noStrike" dirty="0">
                          <a:latin typeface="Arial"/>
                        </a:rPr>
                        <a:t>Post Mortem</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22</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0.00%</a:t>
                      </a:r>
                    </a:p>
                  </a:txBody>
                  <a:tcPr marL="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3820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a:bodyPr>
          <a:lstStyle/>
          <a:p>
            <a:r>
              <a:rPr lang="en-US" sz="2400" dirty="0">
                <a:latin typeface="Arial" charset="0"/>
              </a:rPr>
              <a:t>Program 9 Plan Summary – Modified to meet </a:t>
            </a:r>
            <a:r>
              <a:rPr lang="en-US" sz="2400" dirty="0" smtClean="0">
                <a:latin typeface="Arial" charset="0"/>
              </a:rPr>
              <a:t/>
            </a:r>
            <a:br>
              <a:rPr lang="en-US" sz="2400" dirty="0" smtClean="0">
                <a:latin typeface="Arial" charset="0"/>
              </a:rPr>
            </a:br>
            <a:r>
              <a:rPr lang="en-US" sz="2400" dirty="0" smtClean="0">
                <a:latin typeface="Arial" charset="0"/>
              </a:rPr>
              <a:t>Quality </a:t>
            </a:r>
            <a:r>
              <a:rPr lang="en-US" sz="2400" dirty="0">
                <a:latin typeface="Arial" charset="0"/>
              </a:rPr>
              <a:t>Goal</a:t>
            </a:r>
          </a:p>
        </p:txBody>
      </p:sp>
      <p:sp>
        <p:nvSpPr>
          <p:cNvPr id="32771" name="Content Placeholder 2"/>
          <p:cNvSpPr>
            <a:spLocks noGrp="1"/>
          </p:cNvSpPr>
          <p:nvPr>
            <p:ph idx="1"/>
          </p:nvPr>
        </p:nvSpPr>
        <p:spPr/>
        <p:txBody>
          <a:bodyPr/>
          <a:lstStyle/>
          <a:p>
            <a:r>
              <a:rPr lang="en-US">
                <a:latin typeface="Arial" charset="0"/>
              </a:rPr>
              <a:t>Using guideline of code review time &gt; 50% of coding time</a:t>
            </a:r>
          </a:p>
          <a:p>
            <a:r>
              <a:rPr lang="en-US">
                <a:latin typeface="Arial" charset="0"/>
              </a:rPr>
              <a:t>Code Review Rate = 363 LOC/Hr</a:t>
            </a:r>
          </a:p>
          <a:p>
            <a:r>
              <a:rPr lang="en-US">
                <a:latin typeface="Arial" charset="0"/>
              </a:rPr>
              <a:t>Code Review Removal rate = 2.5 Defects/Hr</a:t>
            </a:r>
          </a:p>
          <a:p>
            <a:r>
              <a:rPr lang="en-US">
                <a:latin typeface="Arial" charset="0"/>
              </a:rPr>
              <a:t>Process Yield = 60%</a:t>
            </a:r>
          </a:p>
        </p:txBody>
      </p:sp>
      <p:graphicFrame>
        <p:nvGraphicFramePr>
          <p:cNvPr id="8" name="Table 7"/>
          <p:cNvGraphicFramePr>
            <a:graphicFrameLocks noGrp="1"/>
          </p:cNvGraphicFramePr>
          <p:nvPr>
            <p:extLst>
              <p:ext uri="{D42A27DB-BD31-4B8C-83A1-F6EECF244321}">
                <p14:modId xmlns:p14="http://schemas.microsoft.com/office/powerpoint/2010/main" val="4120834043"/>
              </p:ext>
            </p:extLst>
          </p:nvPr>
        </p:nvGraphicFramePr>
        <p:xfrm>
          <a:off x="403223" y="2917816"/>
          <a:ext cx="8308977" cy="3226152"/>
        </p:xfrm>
        <a:graphic>
          <a:graphicData uri="http://schemas.openxmlformats.org/drawingml/2006/table">
            <a:tbl>
              <a:tblPr/>
              <a:tblGrid>
                <a:gridCol w="2926085"/>
                <a:gridCol w="1297415"/>
                <a:gridCol w="1352624"/>
                <a:gridCol w="1352624"/>
                <a:gridCol w="1380229"/>
              </a:tblGrid>
              <a:tr h="578418">
                <a:tc>
                  <a:txBody>
                    <a:bodyPr/>
                    <a:lstStyle/>
                    <a:p>
                      <a:pPr algn="l" fontAlgn="b"/>
                      <a:r>
                        <a:rPr lang="en-US" sz="1800" b="1" i="0" u="none" strike="noStrike" dirty="0">
                          <a:latin typeface="Arial"/>
                        </a:rPr>
                        <a:t>Phase</a:t>
                      </a:r>
                    </a:p>
                  </a:txBody>
                  <a:tcPr marL="762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Plan Minutes</a:t>
                      </a:r>
                    </a:p>
                  </a:txBody>
                  <a:tcPr marL="762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Defects Injected</a:t>
                      </a:r>
                    </a:p>
                  </a:txBody>
                  <a:tcPr marL="762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Defects Removed</a:t>
                      </a:r>
                    </a:p>
                  </a:txBody>
                  <a:tcPr marL="762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latin typeface="Arial"/>
                        </a:rPr>
                        <a:t>Phase Yield</a:t>
                      </a:r>
                    </a:p>
                  </a:txBody>
                  <a:tcPr marL="7620" marT="18288" marB="18288"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Planning</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46</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Detailed Design</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121</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1</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DLD Review</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25</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0.6</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60.00%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Code</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77</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3</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0.2</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5.88%</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Code Review</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39</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1.6</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50.00%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Compile</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2</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62.50%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Unit Test</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19</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0.6</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100.00%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117">
                <a:tc>
                  <a:txBody>
                    <a:bodyPr/>
                    <a:lstStyle/>
                    <a:p>
                      <a:pPr algn="l" fontAlgn="b"/>
                      <a:r>
                        <a:rPr lang="en-US" sz="1800" b="0" i="0" u="none" strike="noStrike">
                          <a:latin typeface="Arial"/>
                        </a:rPr>
                        <a:t>Post Mortem</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22</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latin typeface="Arial"/>
                        </a:rPr>
                        <a:t>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latin typeface="Arial"/>
                        </a:rPr>
                        <a:t>0.00%</a:t>
                      </a:r>
                    </a:p>
                  </a:txBody>
                  <a:tcPr marL="7620" marT="18288" marB="18288"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67994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33795" name="Rectangle 5"/>
          <p:cNvSpPr>
            <a:spLocks noGrp="1" noChangeArrowheads="1"/>
          </p:cNvSpPr>
          <p:nvPr>
            <p:ph idx="1"/>
          </p:nvPr>
        </p:nvSpPr>
        <p:spPr/>
        <p:txBody>
          <a:bodyPr/>
          <a:lstStyle/>
          <a:p>
            <a:pPr marL="0" indent="0" eaLnBrk="1" hangingPunct="1"/>
            <a:r>
              <a:rPr lang="en-US" b="1" dirty="0">
                <a:solidFill>
                  <a:srgbClr val="7F7F7F"/>
                </a:solidFill>
                <a:latin typeface="Arial" charset="0"/>
              </a:rPr>
              <a:t>Quality Review</a:t>
            </a:r>
          </a:p>
          <a:p>
            <a:pPr marL="0" indent="0" eaLnBrk="1" hangingPunct="1"/>
            <a:r>
              <a:rPr lang="en-US" b="1" dirty="0">
                <a:solidFill>
                  <a:srgbClr val="7F7F7F"/>
                </a:solidFill>
                <a:latin typeface="Arial" charset="0"/>
              </a:rPr>
              <a:t>Leading vs. Lagging Indicators</a:t>
            </a:r>
          </a:p>
          <a:p>
            <a:pPr marL="0" indent="0" eaLnBrk="1" hangingPunct="1"/>
            <a:r>
              <a:rPr lang="en-US" b="1" dirty="0">
                <a:solidFill>
                  <a:srgbClr val="7F7F7F"/>
                </a:solidFill>
                <a:latin typeface="Arial" charset="0"/>
              </a:rPr>
              <a:t>Making a quality plan</a:t>
            </a:r>
          </a:p>
          <a:p>
            <a:pPr marL="0" indent="0" eaLnBrk="1" hangingPunct="1"/>
            <a:r>
              <a:rPr lang="en-US" b="1" dirty="0">
                <a:latin typeface="Arial" charset="0"/>
              </a:rPr>
              <a:t>Applying Quality Principles Through the Quality Manager Role</a:t>
            </a:r>
          </a:p>
        </p:txBody>
      </p:sp>
    </p:spTree>
    <p:extLst>
      <p:ext uri="{BB962C8B-B14F-4D97-AF65-F5344CB8AC3E}">
        <p14:creationId xmlns:p14="http://schemas.microsoft.com/office/powerpoint/2010/main" val="4076980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Quality Manager Team Role</a:t>
            </a:r>
            <a:endParaRPr lang="en-US"/>
          </a:p>
        </p:txBody>
      </p:sp>
      <p:sp>
        <p:nvSpPr>
          <p:cNvPr id="34819" name="Rectangle 3"/>
          <p:cNvSpPr>
            <a:spLocks noGrp="1" noChangeArrowheads="1"/>
          </p:cNvSpPr>
          <p:nvPr>
            <p:ph idx="1"/>
          </p:nvPr>
        </p:nvSpPr>
        <p:spPr/>
        <p:txBody>
          <a:bodyPr/>
          <a:lstStyle/>
          <a:p>
            <a:r>
              <a:rPr lang="en-US" smtClean="0"/>
              <a:t>Maintains a focus on product and process quality throughout the project</a:t>
            </a:r>
          </a:p>
          <a:p>
            <a:r>
              <a:rPr lang="en-US" smtClean="0"/>
              <a:t>Leads the team in developing and following the quality plan</a:t>
            </a:r>
          </a:p>
          <a:p>
            <a:r>
              <a:rPr lang="en-US" smtClean="0"/>
              <a:t>Ensures that a qualified moderator is available to lead team inspections or acts as inspection moderator</a:t>
            </a:r>
          </a:p>
          <a:p>
            <a:r>
              <a:rPr lang="en-US" smtClean="0"/>
              <a:t>Tracks product and process quality measures</a:t>
            </a:r>
          </a:p>
          <a:p>
            <a:r>
              <a:rPr lang="en-US" smtClean="0"/>
              <a:t>Ensures that team members provide their quality data, promptly.</a:t>
            </a:r>
            <a:endParaRPr lang="en-US"/>
          </a:p>
        </p:txBody>
      </p:sp>
      <p:pic>
        <p:nvPicPr>
          <p:cNvPr id="34820" name="Picture 2" descr="\\ns01\install\Office\ClipMedia\disk2\FILES\PFILES\MSOFFICE\MEDIA\CNTCD1\ClipArt6\j029345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0870" y="100853"/>
            <a:ext cx="1368425" cy="784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8718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Quality Manger Analysis and Reporting</a:t>
            </a:r>
            <a:endParaRPr lang="en-US"/>
          </a:p>
        </p:txBody>
      </p:sp>
      <p:sp>
        <p:nvSpPr>
          <p:cNvPr id="35843" name="Rectangle 3"/>
          <p:cNvSpPr>
            <a:spLocks noGrp="1" noChangeArrowheads="1"/>
          </p:cNvSpPr>
          <p:nvPr>
            <p:ph idx="1"/>
          </p:nvPr>
        </p:nvSpPr>
        <p:spPr/>
        <p:txBody>
          <a:bodyPr>
            <a:normAutofit lnSpcReduction="10000"/>
          </a:bodyPr>
          <a:lstStyle/>
          <a:p>
            <a:pPr lvl="1"/>
            <a:r>
              <a:rPr lang="en-US" smtClean="0"/>
              <a:t>For quality analysis the quality manager regularly:</a:t>
            </a:r>
          </a:p>
          <a:p>
            <a:pPr lvl="1"/>
            <a:r>
              <a:rPr lang="en-US" smtClean="0"/>
              <a:t>analyzes team quality data</a:t>
            </a:r>
          </a:p>
          <a:p>
            <a:pPr lvl="1"/>
            <a:r>
              <a:rPr lang="en-US" smtClean="0"/>
              <a:t>ensures that these analyses are available for team reference</a:t>
            </a:r>
          </a:p>
          <a:p>
            <a:pPr lvl="1"/>
            <a:r>
              <a:rPr lang="en-US" smtClean="0"/>
              <a:t>alerts the team whenever the defined process is not being followed</a:t>
            </a:r>
          </a:p>
          <a:p>
            <a:pPr lvl="1"/>
            <a:r>
              <a:rPr lang="en-US" smtClean="0"/>
              <a:t>recommends how to correct the problems</a:t>
            </a:r>
          </a:p>
          <a:p>
            <a:pPr lvl="1"/>
            <a:r>
              <a:rPr lang="en-US" smtClean="0"/>
              <a:t>alerts the team and management whenever quality problems require special attention</a:t>
            </a:r>
          </a:p>
          <a:p>
            <a:pPr lvl="1"/>
            <a:r>
              <a:rPr lang="en-US" smtClean="0"/>
              <a:t>For reporting the quality manager:</a:t>
            </a:r>
          </a:p>
          <a:p>
            <a:pPr lvl="1"/>
            <a:r>
              <a:rPr lang="en-US" smtClean="0"/>
              <a:t>reports weekly to the team on quality measures and product quality status</a:t>
            </a:r>
          </a:p>
          <a:p>
            <a:pPr lvl="1"/>
            <a:r>
              <a:rPr lang="en-US" smtClean="0"/>
              <a:t>maintains the data to produce the defect, yield, ratio, rate, and component sections of the project report during the phase and project post mortem</a:t>
            </a:r>
            <a:endParaRPr lang="en-US"/>
          </a:p>
        </p:txBody>
      </p:sp>
      <p:pic>
        <p:nvPicPr>
          <p:cNvPr id="35844" name="Picture 13" descr="\\ns01\install\Office\ClipMedia\disk2\FILES\PFILES\MSOFFICE\MEDIA\CNTCD1\ClipArt6\j029350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3927" y="74705"/>
            <a:ext cx="136525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78541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Questions to ask as Quality Manager - 1</a:t>
            </a:r>
            <a:endParaRPr lang="en-US"/>
          </a:p>
        </p:txBody>
      </p:sp>
      <p:sp>
        <p:nvSpPr>
          <p:cNvPr id="36867" name="Rectangle 3"/>
          <p:cNvSpPr>
            <a:spLocks noGrp="1" noChangeArrowheads="1"/>
          </p:cNvSpPr>
          <p:nvPr>
            <p:ph idx="1"/>
          </p:nvPr>
        </p:nvSpPr>
        <p:spPr/>
        <p:txBody>
          <a:bodyPr>
            <a:normAutofit lnSpcReduction="10000"/>
          </a:bodyPr>
          <a:lstStyle/>
          <a:p>
            <a:r>
              <a:rPr lang="en-US" smtClean="0"/>
              <a:t>Are the team members properly recording their data?</a:t>
            </a:r>
          </a:p>
          <a:p>
            <a:r>
              <a:rPr lang="en-US" smtClean="0"/>
              <a:t>Do they record the data as they do the work or after the fact?</a:t>
            </a:r>
          </a:p>
          <a:p>
            <a:r>
              <a:rPr lang="en-US" smtClean="0"/>
              <a:t>Are the data complete and of sufficient quality to permit analysis? If not, what remedial actions do you recommend?</a:t>
            </a:r>
          </a:p>
          <a:p>
            <a:r>
              <a:rPr lang="en-US" smtClean="0"/>
              <a:t>Are the team members using their data to assess the quality of their work?</a:t>
            </a:r>
          </a:p>
          <a:p>
            <a:r>
              <a:rPr lang="en-US" smtClean="0"/>
              <a:t>Do the team members</a:t>
            </a:r>
            <a:r>
              <a:rPr lang="ja-JP" altLang="en-US" smtClean="0"/>
              <a:t>’</a:t>
            </a:r>
            <a:r>
              <a:rPr lang="en-US" smtClean="0"/>
              <a:t> data indicate that the work is of high quality? If not, what remedial actions do you recommend?</a:t>
            </a:r>
          </a:p>
          <a:p>
            <a:r>
              <a:rPr lang="en-US" smtClean="0"/>
              <a:t>Are the team members holding team inspections of the requirements, design, and implementation products and are these inspections being done properly?</a:t>
            </a:r>
          </a:p>
          <a:p>
            <a:r>
              <a:rPr lang="en-US" smtClean="0"/>
              <a:t>Are the team members conducting personal design and code reviews and are these reviews being done properly?</a:t>
            </a:r>
            <a:endParaRPr lang="en-US"/>
          </a:p>
        </p:txBody>
      </p:sp>
      <p:pic>
        <p:nvPicPr>
          <p:cNvPr id="36868" name="Picture 3" descr="C:\Documents and Settings\tchick\Local Settings\Temporary Internet Files\Content.IE5\2XCDIHAD\MCj039708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7440" y="111685"/>
            <a:ext cx="893763" cy="88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95973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Questions to ask as Quality Manager - 2</a:t>
            </a:r>
            <a:endParaRPr lang="en-US"/>
          </a:p>
        </p:txBody>
      </p:sp>
      <p:sp>
        <p:nvSpPr>
          <p:cNvPr id="37891" name="Rectangle 3"/>
          <p:cNvSpPr>
            <a:spLocks noGrp="1" noChangeArrowheads="1"/>
          </p:cNvSpPr>
          <p:nvPr>
            <p:ph idx="1"/>
          </p:nvPr>
        </p:nvSpPr>
        <p:spPr/>
        <p:txBody>
          <a:bodyPr/>
          <a:lstStyle/>
          <a:p>
            <a:r>
              <a:rPr lang="en-US" smtClean="0"/>
              <a:t>Is component and/or module quality being reviewed before integration and system test?</a:t>
            </a:r>
          </a:p>
          <a:p>
            <a:r>
              <a:rPr lang="en-US" smtClean="0"/>
              <a:t>Does the quality of all the components and modules meet the team</a:t>
            </a:r>
            <a:r>
              <a:rPr lang="ja-JP" altLang="en-US" smtClean="0"/>
              <a:t>’</a:t>
            </a:r>
            <a:r>
              <a:rPr lang="en-US" smtClean="0"/>
              <a:t>s quality guidelines before integration and system test? If not, what is being done to fix the quality problems?</a:t>
            </a:r>
          </a:p>
          <a:p>
            <a:r>
              <a:rPr lang="en-US" smtClean="0"/>
              <a:t>Do you need further support from management or the team leader in assuring quality work?</a:t>
            </a:r>
          </a:p>
          <a:p>
            <a:r>
              <a:rPr lang="en-US" smtClean="0"/>
              <a:t>Are there any other quality issues that the team should be aware of?</a:t>
            </a:r>
            <a:endParaRPr lang="en-US"/>
          </a:p>
        </p:txBody>
      </p:sp>
      <p:pic>
        <p:nvPicPr>
          <p:cNvPr id="5" name="Picture 3" descr="C:\Documents and Settings\tchick\Local Settings\Temporary Internet Files\Content.IE5\2XCDIHAD\MCj039708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7440" y="111685"/>
            <a:ext cx="893763" cy="88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9217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pPr eaLnBrk="1" hangingPunct="1"/>
            <a:r>
              <a:rPr lang="en-US">
                <a:latin typeface="Arial" charset="0"/>
              </a:rPr>
              <a:t>Messages to Remember</a:t>
            </a:r>
          </a:p>
        </p:txBody>
      </p:sp>
      <p:sp>
        <p:nvSpPr>
          <p:cNvPr id="38915" name="Rectangle 3"/>
          <p:cNvSpPr>
            <a:spLocks noGrp="1" noChangeArrowheads="1"/>
          </p:cNvSpPr>
          <p:nvPr>
            <p:ph idx="1"/>
          </p:nvPr>
        </p:nvSpPr>
        <p:spPr/>
        <p:txBody>
          <a:bodyPr/>
          <a:lstStyle/>
          <a:p>
            <a:pPr marL="0" indent="0" eaLnBrk="1" hangingPunct="1"/>
            <a:r>
              <a:rPr lang="en-US">
                <a:latin typeface="Arial" charset="0"/>
              </a:rPr>
              <a:t>To manage quality, you must plan and monitor quality. </a:t>
            </a:r>
          </a:p>
          <a:p>
            <a:pPr marL="0" indent="0" eaLnBrk="1" hangingPunct="1"/>
            <a:r>
              <a:rPr lang="en-US">
                <a:latin typeface="Arial" charset="0"/>
              </a:rPr>
              <a:t>You cannot know your quality performance without detailed tracking of actual data.</a:t>
            </a:r>
          </a:p>
          <a:p>
            <a:pPr marL="0" indent="0" eaLnBrk="1" hangingPunct="1"/>
            <a:r>
              <a:rPr lang="en-US">
                <a:latin typeface="Arial" charset="0"/>
              </a:rPr>
              <a:t>Consistent performance depends on the early removal of defects.</a:t>
            </a:r>
          </a:p>
          <a:p>
            <a:pPr marL="0" indent="0" eaLnBrk="1" hangingPunct="1"/>
            <a:r>
              <a:rPr lang="en-US">
                <a:latin typeface="Arial" charset="0"/>
              </a:rPr>
              <a:t>Quality does not happen by accident. It must be made to happen.</a:t>
            </a:r>
          </a:p>
        </p:txBody>
      </p:sp>
      <p:pic>
        <p:nvPicPr>
          <p:cNvPr id="38916"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5544" y="223838"/>
            <a:ext cx="923925" cy="1187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8119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1" y="0"/>
            <a:ext cx="3150437" cy="28388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326347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r>
              <a:rPr lang="en-US">
                <a:latin typeface="Arial" charset="0"/>
              </a:rPr>
              <a:t>Quality Review - PSP Fundamentals</a:t>
            </a:r>
          </a:p>
        </p:txBody>
      </p:sp>
      <p:sp>
        <p:nvSpPr>
          <p:cNvPr id="2" name="Content Placeholder 1"/>
          <p:cNvSpPr>
            <a:spLocks noGrp="1"/>
          </p:cNvSpPr>
          <p:nvPr>
            <p:ph sz="half" idx="1"/>
          </p:nvPr>
        </p:nvSpPr>
        <p:spPr/>
        <p:txBody>
          <a:bodyPr/>
          <a:lstStyle/>
          <a:p>
            <a:pPr marL="165100" indent="-165100">
              <a:buFontTx/>
              <a:buChar char="•"/>
            </a:pPr>
            <a:r>
              <a:rPr lang="en-US" dirty="0">
                <a:latin typeface="Arial" charset="0"/>
              </a:rPr>
              <a:t>What is Quality?</a:t>
            </a:r>
          </a:p>
          <a:p>
            <a:pPr marL="165100" indent="-165100">
              <a:buFontTx/>
              <a:buChar char="•"/>
            </a:pPr>
            <a:r>
              <a:rPr lang="en-US" dirty="0">
                <a:latin typeface="Arial" charset="0"/>
              </a:rPr>
              <a:t>The Economics of Quality</a:t>
            </a:r>
          </a:p>
          <a:p>
            <a:pPr marL="165100" indent="-165100">
              <a:buFontTx/>
              <a:buChar char="•"/>
            </a:pPr>
            <a:r>
              <a:rPr lang="en-US" dirty="0">
                <a:latin typeface="Arial" charset="0"/>
              </a:rPr>
              <a:t>Testing Alone is Ineffective</a:t>
            </a:r>
          </a:p>
          <a:p>
            <a:pPr marL="165100" indent="-165100">
              <a:buFontTx/>
              <a:buChar char="•"/>
            </a:pPr>
            <a:r>
              <a:rPr lang="en-US" dirty="0">
                <a:latin typeface="Arial" charset="0"/>
              </a:rPr>
              <a:t>Appraisal Types</a:t>
            </a:r>
          </a:p>
          <a:p>
            <a:pPr marL="165100" indent="-165100">
              <a:buFontTx/>
              <a:buChar char="•"/>
            </a:pPr>
            <a:r>
              <a:rPr lang="en-US" dirty="0">
                <a:latin typeface="Arial" charset="0"/>
              </a:rPr>
              <a:t>Objective Quality Assessments</a:t>
            </a:r>
          </a:p>
          <a:p>
            <a:pPr marL="165100" indent="-165100">
              <a:buFontTx/>
              <a:buChar char="•"/>
            </a:pPr>
            <a:r>
              <a:rPr lang="en-US" dirty="0">
                <a:latin typeface="Arial" charset="0"/>
              </a:rPr>
              <a:t>Principles of Quality Management</a:t>
            </a:r>
          </a:p>
          <a:p>
            <a:pPr marL="165100" indent="-165100">
              <a:buFontTx/>
              <a:buChar char="•"/>
            </a:pPr>
            <a:r>
              <a:rPr lang="en-US" dirty="0">
                <a:latin typeface="Arial" charset="0"/>
              </a:rPr>
              <a:t>Personal </a:t>
            </a:r>
            <a:r>
              <a:rPr lang="en-US" dirty="0" smtClean="0">
                <a:latin typeface="Arial" charset="0"/>
              </a:rPr>
              <a:t>Responsibility</a:t>
            </a:r>
            <a:endParaRPr lang="en-US" dirty="0">
              <a:latin typeface="Arial" charset="0"/>
            </a:endParaRPr>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3669719" cy="42847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4091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marL="165100" indent="-165100">
              <a:buFontTx/>
              <a:buChar char="•"/>
            </a:pPr>
            <a:r>
              <a:rPr lang="en-US" sz="2400" dirty="0">
                <a:latin typeface="Arial" charset="0"/>
              </a:rPr>
              <a:t>to-date injected and removed</a:t>
            </a:r>
          </a:p>
          <a:p>
            <a:pPr marL="165100" indent="-165100">
              <a:buFontTx/>
              <a:buChar char="•"/>
            </a:pPr>
            <a:r>
              <a:rPr lang="en-US" sz="2400" dirty="0">
                <a:latin typeface="Arial" charset="0"/>
              </a:rPr>
              <a:t>to-date percent defects injected and removed</a:t>
            </a:r>
          </a:p>
          <a:p>
            <a:pPr marL="165100" indent="-165100">
              <a:buFontTx/>
              <a:buChar char="•"/>
            </a:pPr>
            <a:r>
              <a:rPr lang="en-US" sz="2400" dirty="0">
                <a:latin typeface="Arial" charset="0"/>
              </a:rPr>
              <a:t>phase defect removal rate</a:t>
            </a:r>
          </a:p>
          <a:p>
            <a:pPr marL="165100" indent="-165100">
              <a:buFontTx/>
              <a:buChar char="•"/>
            </a:pPr>
            <a:r>
              <a:rPr lang="en-US" sz="2400" dirty="0">
                <a:latin typeface="Arial" charset="0"/>
              </a:rPr>
              <a:t>process yield</a:t>
            </a:r>
          </a:p>
          <a:p>
            <a:pPr marL="165100" indent="-165100">
              <a:buFontTx/>
              <a:buChar char="•"/>
            </a:pPr>
            <a:r>
              <a:rPr lang="en-US" sz="2400" dirty="0">
                <a:latin typeface="Arial" charset="0"/>
              </a:rPr>
              <a:t>phase yield</a:t>
            </a:r>
          </a:p>
          <a:p>
            <a:pPr marL="165100" indent="-165100">
              <a:buFontTx/>
              <a:buChar char="•"/>
            </a:pPr>
            <a:r>
              <a:rPr lang="en-US" sz="2400" dirty="0">
                <a:latin typeface="Arial" charset="0"/>
              </a:rPr>
              <a:t>review yield</a:t>
            </a:r>
          </a:p>
          <a:p>
            <a:pPr marL="165100" indent="-165100">
              <a:buFontTx/>
              <a:buChar char="•"/>
            </a:pPr>
            <a:r>
              <a:rPr lang="en-US" sz="2400" dirty="0">
                <a:latin typeface="Arial" charset="0"/>
              </a:rPr>
              <a:t>percent appraisal COQ</a:t>
            </a:r>
          </a:p>
          <a:p>
            <a:pPr marL="165100" indent="-165100">
              <a:buFontTx/>
              <a:buChar char="•"/>
            </a:pPr>
            <a:r>
              <a:rPr lang="en-US" sz="2400" dirty="0">
                <a:latin typeface="Arial" charset="0"/>
              </a:rPr>
              <a:t>percent failure COQ</a:t>
            </a:r>
          </a:p>
          <a:p>
            <a:pPr marL="165100" indent="-165100">
              <a:buFontTx/>
              <a:buChar char="•"/>
            </a:pPr>
            <a:r>
              <a:rPr lang="en-US" sz="2400" dirty="0">
                <a:latin typeface="Arial" charset="0"/>
              </a:rPr>
              <a:t>COQ</a:t>
            </a:r>
          </a:p>
          <a:p>
            <a:pPr marL="165100" indent="-165100">
              <a:buFontTx/>
              <a:buChar char="•"/>
            </a:pPr>
            <a:r>
              <a:rPr lang="en-US" sz="2400" dirty="0">
                <a:latin typeface="Arial" charset="0"/>
              </a:rPr>
              <a:t>COQ A/FR</a:t>
            </a:r>
          </a:p>
          <a:p>
            <a:pPr marL="165100" indent="-165100">
              <a:buFontTx/>
              <a:buChar char="•"/>
            </a:pPr>
            <a:r>
              <a:rPr lang="en-US" sz="2400" dirty="0">
                <a:latin typeface="Arial" charset="0"/>
              </a:rPr>
              <a:t>defect </a:t>
            </a:r>
            <a:r>
              <a:rPr lang="en-US" sz="2400" dirty="0" smtClean="0">
                <a:latin typeface="Arial" charset="0"/>
              </a:rPr>
              <a:t>density</a:t>
            </a:r>
            <a:endParaRPr lang="en-US" sz="2400" dirty="0">
              <a:latin typeface="Arial" charset="0"/>
            </a:endParaRPr>
          </a:p>
        </p:txBody>
      </p:sp>
      <p:sp>
        <p:nvSpPr>
          <p:cNvPr id="6146" name="Rectangle 2"/>
          <p:cNvSpPr>
            <a:spLocks noGrp="1" noChangeArrowheads="1"/>
          </p:cNvSpPr>
          <p:nvPr>
            <p:ph type="title"/>
          </p:nvPr>
        </p:nvSpPr>
        <p:spPr/>
        <p:txBody>
          <a:bodyPr>
            <a:normAutofit/>
          </a:bodyPr>
          <a:lstStyle/>
          <a:p>
            <a:pPr eaLnBrk="1" hangingPunct="1"/>
            <a:r>
              <a:rPr lang="en-US">
                <a:latin typeface="Arial" charset="0"/>
              </a:rPr>
              <a:t>Quality Measures and Metrics discussed thus far</a:t>
            </a:r>
          </a:p>
        </p:txBody>
      </p:sp>
      <p:pic>
        <p:nvPicPr>
          <p:cNvPr id="6148" name="Picture 5" descr="C:\Documents and Settings\tchick\Local Settings\Temporary Internet Files\Content.IE5\2XCDIHAD\MCj0426048000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502" y="1123951"/>
            <a:ext cx="2716713" cy="2910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090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smtClean="0"/>
              <a:t>We took a journey through the data and realized</a:t>
            </a:r>
          </a:p>
          <a:p>
            <a:pPr lvl="1"/>
            <a:r>
              <a:rPr lang="en-US" smtClean="0"/>
              <a:t>phase and process yield measures the effectiveness of reviews</a:t>
            </a:r>
          </a:p>
          <a:p>
            <a:pPr lvl="1"/>
            <a:r>
              <a:rPr lang="en-US" smtClean="0"/>
              <a:t>a higher process yield results in less defects in test</a:t>
            </a:r>
          </a:p>
          <a:p>
            <a:pPr lvl="1"/>
            <a:r>
              <a:rPr lang="en-US" smtClean="0"/>
              <a:t>quality is free when proper attention and discipline is applied to reviews</a:t>
            </a:r>
          </a:p>
          <a:p>
            <a:pPr lvl="1"/>
            <a:r>
              <a:rPr lang="en-US" smtClean="0"/>
              <a:t>where defects are injected and removed in our process by type</a:t>
            </a:r>
          </a:p>
          <a:p>
            <a:pPr lvl="1"/>
            <a:r>
              <a:rPr lang="en-US" smtClean="0"/>
              <a:t>a high A/FR implies lower defects in test</a:t>
            </a:r>
            <a:endParaRPr lang="en-US" dirty="0"/>
          </a:p>
        </p:txBody>
      </p:sp>
      <p:sp>
        <p:nvSpPr>
          <p:cNvPr id="7170" name="Title 1"/>
          <p:cNvSpPr>
            <a:spLocks noGrp="1"/>
          </p:cNvSpPr>
          <p:nvPr>
            <p:ph type="title"/>
          </p:nvPr>
        </p:nvSpPr>
        <p:spPr>
          <a:xfrm>
            <a:off x="401934" y="228988"/>
            <a:ext cx="8310266" cy="894962"/>
          </a:xfrm>
        </p:spPr>
        <p:txBody>
          <a:bodyPr>
            <a:normAutofit/>
          </a:bodyPr>
          <a:lstStyle/>
          <a:p>
            <a:r>
              <a:rPr lang="en-US" dirty="0" smtClean="0"/>
              <a:t>Quality Review - Understanding and </a:t>
            </a:r>
            <a:br>
              <a:rPr lang="en-US" dirty="0" smtClean="0"/>
            </a:br>
            <a:r>
              <a:rPr lang="en-US" dirty="0" smtClean="0"/>
              <a:t>Improving Quality Performance</a:t>
            </a:r>
            <a:endParaRPr lang="en-US" dirty="0"/>
          </a:p>
        </p:txBody>
      </p:sp>
      <p:pic>
        <p:nvPicPr>
          <p:cNvPr id="7172" name="Picture 6" descr="\\ns01\install\Office\ClipMedia\disk2\FILES\PFILES\MSOFFICE\MEDIA\CNTCD1\ClipArt3\j023464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49"/>
            <a:ext cx="2688944" cy="2790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3574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a:latin typeface="Arial" charset="0"/>
              </a:rPr>
              <a:t>Leading vs. Lagging Indicators</a:t>
            </a: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3320714" cy="500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123950"/>
            <a:ext cx="3326279" cy="49903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222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a:latin typeface="Arial" charset="0"/>
              </a:rPr>
              <a:t>Lagging Indicators</a:t>
            </a:r>
          </a:p>
        </p:txBody>
      </p:sp>
      <p:sp>
        <p:nvSpPr>
          <p:cNvPr id="9219" name="Content Placeholder 2"/>
          <p:cNvSpPr>
            <a:spLocks noGrp="1"/>
          </p:cNvSpPr>
          <p:nvPr>
            <p:ph idx="1"/>
          </p:nvPr>
        </p:nvSpPr>
        <p:spPr/>
        <p:txBody>
          <a:bodyPr/>
          <a:lstStyle/>
          <a:p>
            <a:pPr marL="0" indent="0"/>
            <a:r>
              <a:rPr lang="en-US">
                <a:latin typeface="Arial" charset="0"/>
              </a:rPr>
              <a:t>A Lagging Indicator is a measurable factor that changes value after the underlying conditions it measures have begun to exhibit a trend. Lagging indicators may confirm the existence of a condition or trend, but are not used for prediction.  </a:t>
            </a:r>
          </a:p>
          <a:p>
            <a:pPr lvl="1"/>
            <a:r>
              <a:rPr lang="en-US" sz="2000" i="1">
                <a:latin typeface="Arial" charset="0"/>
              </a:rPr>
              <a:t>Example:  The primary lagging quality indicator is the actual number of injected and removed defects, because you don</a:t>
            </a:r>
            <a:r>
              <a:rPr lang="ja-JP" altLang="en-US" sz="2000" i="1">
                <a:latin typeface="Arial" charset="0"/>
              </a:rPr>
              <a:t>’</a:t>
            </a:r>
            <a:r>
              <a:rPr lang="en-US" sz="2000" i="1">
                <a:latin typeface="Arial" charset="0"/>
              </a:rPr>
              <a:t>t know the total number of defects in the software until the development and testing is complete.  It is too late to change the quality pattern or trend of the program then.</a:t>
            </a:r>
          </a:p>
          <a:p>
            <a:pPr marL="0" indent="0"/>
            <a:r>
              <a:rPr lang="en-US">
                <a:latin typeface="Arial" charset="0"/>
              </a:rPr>
              <a:t>The quality measures discussed to date have been Lagging Indicators, as they rely on one of the following measures:</a:t>
            </a:r>
          </a:p>
          <a:p>
            <a:pPr lvl="1">
              <a:buFont typeface="Arial" charset="0"/>
              <a:buChar char="•"/>
            </a:pPr>
            <a:r>
              <a:rPr lang="en-US">
                <a:latin typeface="Arial" charset="0"/>
              </a:rPr>
              <a:t>total defects, and defects by phase, injected and removed</a:t>
            </a:r>
          </a:p>
          <a:p>
            <a:pPr lvl="1">
              <a:buFont typeface="Arial" charset="0"/>
              <a:buChar char="•"/>
            </a:pPr>
            <a:r>
              <a:rPr lang="en-US">
                <a:latin typeface="Arial" charset="0"/>
              </a:rPr>
              <a:t>actual size</a:t>
            </a:r>
          </a:p>
          <a:p>
            <a:pPr lvl="1">
              <a:buFont typeface="Arial" charset="0"/>
              <a:buChar char="•"/>
            </a:pPr>
            <a:r>
              <a:rPr lang="en-US">
                <a:latin typeface="Arial" charset="0"/>
              </a:rPr>
              <a:t>total actual time and actual time by phase</a:t>
            </a:r>
          </a:p>
        </p:txBody>
      </p:sp>
      <p:pic>
        <p:nvPicPr>
          <p:cNvPr id="9220" name="Picture 47" descr="C:\Documents and Settings\tchick\Local Settings\Temporary Internet Files\Content.IE5\ATUNA1IJ\MCj0139599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1166" y="112993"/>
            <a:ext cx="733925" cy="981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9146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defRPr/>
            </a:pPr>
            <a:r>
              <a:rPr lang="en-US" dirty="0"/>
              <a:t>A leading indicator is a measurable factor that changes in advance of a new trend or condition and can be used in prediction. </a:t>
            </a:r>
          </a:p>
          <a:p>
            <a:pPr lvl="1">
              <a:buFont typeface="Times" pitchFamily="18" charset="0"/>
              <a:buChar char="•"/>
              <a:defRPr/>
            </a:pPr>
            <a:r>
              <a:rPr lang="en-US" sz="2000" i="1" dirty="0"/>
              <a:t>Example:  Leading indicators are statistics which are used to forecast how the economy will be performing in the future. Examples are unemployment rates, commodity prices, housing starts, inflation, bankruptcies, etc.  </a:t>
            </a:r>
          </a:p>
          <a:p>
            <a:pPr marL="0" lvl="1" indent="0">
              <a:buSzPct val="70000"/>
              <a:buNone/>
              <a:defRPr/>
            </a:pPr>
            <a:r>
              <a:rPr lang="en-US" dirty="0"/>
              <a:t>A leading quality indicator is a measurable factor that is shown to relate to a lagging indicator which allows for corrective </a:t>
            </a:r>
            <a:r>
              <a:rPr lang="en-US" dirty="0" smtClean="0"/>
              <a:t/>
            </a:r>
            <a:br>
              <a:rPr lang="en-US" dirty="0" smtClean="0"/>
            </a:br>
            <a:r>
              <a:rPr lang="en-US" dirty="0" smtClean="0"/>
              <a:t>actions </a:t>
            </a:r>
            <a:r>
              <a:rPr lang="en-US" dirty="0"/>
              <a:t>to be taken to achieve a desired level of quality. </a:t>
            </a:r>
          </a:p>
        </p:txBody>
      </p:sp>
      <p:sp>
        <p:nvSpPr>
          <p:cNvPr id="10242" name="Rectangle 2"/>
          <p:cNvSpPr>
            <a:spLocks noGrp="1" noChangeArrowheads="1"/>
          </p:cNvSpPr>
          <p:nvPr>
            <p:ph type="title"/>
          </p:nvPr>
        </p:nvSpPr>
        <p:spPr/>
        <p:txBody>
          <a:bodyPr>
            <a:normAutofit/>
          </a:bodyPr>
          <a:lstStyle/>
          <a:p>
            <a:pPr eaLnBrk="1" hangingPunct="1"/>
            <a:r>
              <a:rPr lang="en-US">
                <a:latin typeface="Arial" charset="0"/>
              </a:rPr>
              <a:t>Leading Indicators</a:t>
            </a:r>
          </a:p>
        </p:txBody>
      </p:sp>
      <p:pic>
        <p:nvPicPr>
          <p:cNvPr id="10244" name="Picture 7" descr="\\ns01\install\Office\ClipMedia\disk2\FILES\PFILES\MSOFFICE\MEDIA\CNTCD1\ClipArt1\j0174127.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056" y="1094068"/>
            <a:ext cx="2736950" cy="2372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835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103</TotalTime>
  <Words>2225</Words>
  <Application>Microsoft Office PowerPoint</Application>
  <PresentationFormat>On-screen Show (4:3)</PresentationFormat>
  <Paragraphs>344</Paragraphs>
  <Slides>38</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MS PGothic</vt:lpstr>
      <vt:lpstr>Arial</vt:lpstr>
      <vt:lpstr>Bodoni Bd BT</vt:lpstr>
      <vt:lpstr>Calibri</vt:lpstr>
      <vt:lpstr>Times</vt:lpstr>
      <vt:lpstr>Times New Roman</vt:lpstr>
      <vt:lpstr>PSP Template</vt:lpstr>
      <vt:lpstr>PSP Advanced Planning and Tracking Quality </vt:lpstr>
      <vt:lpstr>PowerPoint Presentation</vt:lpstr>
      <vt:lpstr>Lecture Topics</vt:lpstr>
      <vt:lpstr>Quality Review - PSP Fundamentals</vt:lpstr>
      <vt:lpstr>Quality Measures and Metrics discussed thus far</vt:lpstr>
      <vt:lpstr>Quality Review - Understanding and  Improving Quality Performance</vt:lpstr>
      <vt:lpstr>Leading vs. Lagging Indicators</vt:lpstr>
      <vt:lpstr>Lagging Indicators</vt:lpstr>
      <vt:lpstr>Leading Indicators</vt:lpstr>
      <vt:lpstr>Potential Control Parameters</vt:lpstr>
      <vt:lpstr>Yield Estimates</vt:lpstr>
      <vt:lpstr>Yield versus Review Rate -1</vt:lpstr>
      <vt:lpstr>Yield versus Review Rate -2</vt:lpstr>
      <vt:lpstr>Yield versus Review Rate -3</vt:lpstr>
      <vt:lpstr>So let’s revisit our student’s data</vt:lpstr>
      <vt:lpstr>Review Rate versus Yield</vt:lpstr>
      <vt:lpstr>Component Quality Profile</vt:lpstr>
      <vt:lpstr>Quality Profiles</vt:lpstr>
      <vt:lpstr>Quality Profiles as leading indicators</vt:lpstr>
      <vt:lpstr>The Process Quality Index</vt:lpstr>
      <vt:lpstr>Selected Quality Profiles</vt:lpstr>
      <vt:lpstr>Using the PQI</vt:lpstr>
      <vt:lpstr>Capture-Recapture – 1 </vt:lpstr>
      <vt:lpstr>Capture-Recapture – 2 </vt:lpstr>
      <vt:lpstr>Capture-Recapture – 3 </vt:lpstr>
      <vt:lpstr>Lecture Topics</vt:lpstr>
      <vt:lpstr>Our student is now ready to make a Quality Plan - 1</vt:lpstr>
      <vt:lpstr>Our student is now ready to make a Quality Plan - 2</vt:lpstr>
      <vt:lpstr>Program 9 Size and Time Estimate</vt:lpstr>
      <vt:lpstr>Program 9 Plan Summary – Base on Historical Performance</vt:lpstr>
      <vt:lpstr>Program 9 Plan Summary – Modified to meet  Quality Goal</vt:lpstr>
      <vt:lpstr>Lecture Topics</vt:lpstr>
      <vt:lpstr>Quality Manager Team Role</vt:lpstr>
      <vt:lpstr>Quality Manger Analysis and Reporting</vt:lpstr>
      <vt:lpstr>Questions to ask as Quality Manager - 1</vt:lpstr>
      <vt:lpstr>Questions to ask as Quality Manager - 2</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2018-09-06T00:14:35Z</dcterms:modified>
</cp:coreProperties>
</file>